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4"/>
  </p:sldMasterIdLst>
  <p:notesMasterIdLst>
    <p:notesMasterId r:id="rId33"/>
  </p:notesMasterIdLst>
  <p:handoutMasterIdLst>
    <p:handoutMasterId r:id="rId34"/>
  </p:handoutMasterIdLst>
  <p:sldIdLst>
    <p:sldId id="526" r:id="rId5"/>
    <p:sldId id="527" r:id="rId6"/>
    <p:sldId id="433" r:id="rId7"/>
    <p:sldId id="485" r:id="rId8"/>
    <p:sldId id="519" r:id="rId9"/>
    <p:sldId id="520" r:id="rId10"/>
    <p:sldId id="521" r:id="rId11"/>
    <p:sldId id="522" r:id="rId12"/>
    <p:sldId id="523" r:id="rId13"/>
    <p:sldId id="530" r:id="rId14"/>
    <p:sldId id="496" r:id="rId15"/>
    <p:sldId id="497" r:id="rId16"/>
    <p:sldId id="517" r:id="rId17"/>
    <p:sldId id="518" r:id="rId18"/>
    <p:sldId id="481" r:id="rId19"/>
    <p:sldId id="419" r:id="rId20"/>
    <p:sldId id="525" r:id="rId21"/>
    <p:sldId id="495" r:id="rId22"/>
    <p:sldId id="533" r:id="rId23"/>
    <p:sldId id="537" r:id="rId24"/>
    <p:sldId id="539" r:id="rId25"/>
    <p:sldId id="538" r:id="rId26"/>
    <p:sldId id="534" r:id="rId27"/>
    <p:sldId id="536" r:id="rId28"/>
    <p:sldId id="535" r:id="rId29"/>
    <p:sldId id="494" r:id="rId30"/>
    <p:sldId id="532" r:id="rId31"/>
    <p:sldId id="540" r:id="rId32"/>
  </p:sldIdLst>
  <p:sldSz cx="12188825" cy="6858000"/>
  <p:notesSz cx="6858000" cy="9296400"/>
  <p:custDataLst>
    <p:tags r:id="rId35"/>
  </p:custData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95">
          <p15:clr>
            <a:srgbClr val="A4A3A4"/>
          </p15:clr>
        </p15:guide>
        <p15:guide id="2" orient="horz" pos="719">
          <p15:clr>
            <a:srgbClr val="A4A3A4"/>
          </p15:clr>
        </p15:guide>
        <p15:guide id="3" orient="horz" pos="4185">
          <p15:clr>
            <a:srgbClr val="A4A3A4"/>
          </p15:clr>
        </p15:guide>
        <p15:guide id="4" orient="horz" pos="3946">
          <p15:clr>
            <a:srgbClr val="A4A3A4"/>
          </p15:clr>
        </p15:guide>
        <p15:guide id="5" orient="horz" pos="1068">
          <p15:clr>
            <a:srgbClr val="A4A3A4"/>
          </p15:clr>
        </p15:guide>
        <p15:guide id="6" orient="horz" pos="4283">
          <p15:clr>
            <a:srgbClr val="A4A3A4"/>
          </p15:clr>
        </p15:guide>
        <p15:guide id="7" orient="horz">
          <p15:clr>
            <a:srgbClr val="A4A3A4"/>
          </p15:clr>
        </p15:guide>
        <p15:guide id="8" orient="horz" pos="4319">
          <p15:clr>
            <a:srgbClr val="A4A3A4"/>
          </p15:clr>
        </p15:guide>
        <p15:guide id="9" pos="326">
          <p15:clr>
            <a:srgbClr val="A4A3A4"/>
          </p15:clr>
        </p15:guide>
        <p15:guide id="10" pos="7355">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yaniv" initials="y"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6F6F6F"/>
    <a:srgbClr val="303030"/>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41" autoAdjust="0"/>
    <p:restoredTop sz="77954" autoAdjust="0"/>
  </p:normalViewPr>
  <p:slideViewPr>
    <p:cSldViewPr snapToGrid="0">
      <p:cViewPr varScale="1">
        <p:scale>
          <a:sx n="72" d="100"/>
          <a:sy n="72" d="100"/>
        </p:scale>
        <p:origin x="1446" y="54"/>
      </p:cViewPr>
      <p:guideLst>
        <p:guide orient="horz" pos="895"/>
        <p:guide orient="horz" pos="719"/>
        <p:guide orient="horz" pos="4185"/>
        <p:guide orient="horz" pos="3946"/>
        <p:guide orient="horz" pos="1068"/>
        <p:guide orient="horz" pos="4283"/>
        <p:guide orient="horz"/>
        <p:guide orient="horz" pos="4319"/>
        <p:guide pos="326"/>
        <p:guide pos="7355"/>
      </p:guideLst>
    </p:cSldViewPr>
  </p:slideViewPr>
  <p:notesTextViewPr>
    <p:cViewPr>
      <p:scale>
        <a:sx n="100" d="100"/>
        <a:sy n="100" d="100"/>
      </p:scale>
      <p:origin x="0" y="0"/>
    </p:cViewPr>
  </p:notesTextViewPr>
  <p:sorterViewPr>
    <p:cViewPr>
      <p:scale>
        <a:sx n="60" d="100"/>
        <a:sy n="60" d="100"/>
      </p:scale>
      <p:origin x="0" y="0"/>
    </p:cViewPr>
  </p:sorterViewPr>
  <p:notesViewPr>
    <p:cSldViewPr snapToGrid="0" showGuides="1">
      <p:cViewPr varScale="1">
        <p:scale>
          <a:sx n="78" d="100"/>
          <a:sy n="78" d="100"/>
        </p:scale>
        <p:origin x="-2622"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gs" Target="tags/tag1.xml"/><Relationship Id="rId8" Type="http://schemas.openxmlformats.org/officeDocument/2006/relationships/slide" Target="slides/slide4.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Microsoft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4/21/2014</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Microsoft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4/21/2014</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layerscape.org/Home/GetStarted"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youtube.com/watch?v=_YzfYCFI0Vo"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mailto:support@datanitro.com" TargetMode="External"/><Relationship Id="rId4" Type="http://schemas.openxmlformats.org/officeDocument/2006/relationships/hyperlink" Target="https://datanitro.com/pro/register"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2929291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4072481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
        <p:nvSpPr>
          <p:cNvPr id="10" name="Date Placeholder 9"/>
          <p:cNvSpPr>
            <a:spLocks noGrp="1"/>
          </p:cNvSpPr>
          <p:nvPr>
            <p:ph type="dt" idx="13"/>
          </p:nvPr>
        </p:nvSpPr>
        <p:spPr/>
        <p:txBody>
          <a:bodyPr/>
          <a:lstStyle/>
          <a:p>
            <a:fld id="{0D046133-B40E-4F18-BD39-DC756E7BE64C}" type="datetime8">
              <a:rPr lang="en-US" smtClean="0"/>
              <a:t>4/21/2014 7:36 PM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1654872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
        <p:nvSpPr>
          <p:cNvPr id="10" name="Date Placeholder 9"/>
          <p:cNvSpPr>
            <a:spLocks noGrp="1"/>
          </p:cNvSpPr>
          <p:nvPr>
            <p:ph type="dt" idx="13"/>
          </p:nvPr>
        </p:nvSpPr>
        <p:spPr/>
        <p:txBody>
          <a:bodyPr/>
          <a:lstStyle/>
          <a:p>
            <a:fld id="{EEDF3C4D-D87C-4908-890C-F1AD6E39936D}" type="datetime8">
              <a:rPr lang="en-US" smtClean="0"/>
              <a:t>4/21/2014 7:36 PM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2148587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dirty="0"/>
          </a:p>
        </p:txBody>
      </p:sp>
      <p:sp>
        <p:nvSpPr>
          <p:cNvPr id="10" name="Date Placeholder 9"/>
          <p:cNvSpPr>
            <a:spLocks noGrp="1"/>
          </p:cNvSpPr>
          <p:nvPr>
            <p:ph type="dt" idx="13"/>
          </p:nvPr>
        </p:nvSpPr>
        <p:spPr/>
        <p:txBody>
          <a:bodyPr/>
          <a:lstStyle/>
          <a:p>
            <a:fld id="{BBAE7D8C-9E2F-45FA-96B6-A943807ADE88}" type="datetime8">
              <a:rPr lang="en-US" smtClean="0"/>
              <a:t>4/21/2014 7:36 PM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28525024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pPr/>
              <a:t>16</a:t>
            </a:fld>
            <a:endParaRPr lang="en-US" dirty="0"/>
          </a:p>
        </p:txBody>
      </p:sp>
    </p:spTree>
    <p:extLst>
      <p:ext uri="{BB962C8B-B14F-4D97-AF65-F5344CB8AC3E}">
        <p14:creationId xmlns:p14="http://schemas.microsoft.com/office/powerpoint/2010/main" val="39039371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http://www.layerscape.org/Home/GetStarted</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20</a:t>
            </a:fld>
            <a:endParaRPr lang="en-US" dirty="0"/>
          </a:p>
        </p:txBody>
      </p:sp>
    </p:spTree>
    <p:extLst>
      <p:ext uri="{BB962C8B-B14F-4D97-AF65-F5344CB8AC3E}">
        <p14:creationId xmlns:p14="http://schemas.microsoft.com/office/powerpoint/2010/main" val="2919832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https://www.youtube.com/watch?v=_YzfYCFI0Vo</a:t>
            </a:r>
            <a:r>
              <a:rPr lang="en-US" dirty="0" smtClean="0"/>
              <a:t>  Free for </a:t>
            </a:r>
            <a:r>
              <a:rPr lang="en-US" smtClean="0"/>
              <a:t>researchers  www.datanitro.com  </a:t>
            </a:r>
            <a:r>
              <a:rPr lang="en-US" sz="1600" b="0" i="0" kern="1200" smtClean="0">
                <a:solidFill>
                  <a:schemeClr val="tx1"/>
                </a:solidFill>
                <a:effectLst/>
                <a:latin typeface="Segoe UI" pitchFamily="34" charset="0"/>
                <a:ea typeface="+mn-ea"/>
                <a:cs typeface="+mn-cs"/>
              </a:rPr>
              <a:t> </a:t>
            </a:r>
            <a:r>
              <a:rPr lang="en-US" sz="1600" b="0" i="0" u="none" strike="noStrike" kern="1200" smtClean="0">
                <a:solidFill>
                  <a:schemeClr val="tx1"/>
                </a:solidFill>
                <a:effectLst/>
                <a:latin typeface="Segoe UI" pitchFamily="34" charset="0"/>
                <a:ea typeface="+mn-ea"/>
                <a:cs typeface="+mn-cs"/>
                <a:hlinkClick r:id="rId4"/>
              </a:rPr>
              <a:t>registering with your school email address</a:t>
            </a:r>
            <a:r>
              <a:rPr lang="en-US" sz="1600" b="0" i="0" kern="1200" smtClean="0">
                <a:solidFill>
                  <a:schemeClr val="tx1"/>
                </a:solidFill>
                <a:effectLst/>
                <a:latin typeface="Segoe UI" pitchFamily="34" charset="0"/>
                <a:ea typeface="+mn-ea"/>
                <a:cs typeface="+mn-cs"/>
              </a:rPr>
              <a:t>, and then contacting us at </a:t>
            </a:r>
            <a:r>
              <a:rPr lang="en-US" sz="1600" b="0" i="0" u="none" strike="noStrike" kern="1200" smtClean="0">
                <a:solidFill>
                  <a:schemeClr val="tx1"/>
                </a:solidFill>
                <a:effectLst/>
                <a:latin typeface="Segoe UI" pitchFamily="34" charset="0"/>
                <a:ea typeface="+mn-ea"/>
                <a:cs typeface="+mn-cs"/>
                <a:hlinkClick r:id="rId5"/>
              </a:rPr>
              <a:t>support@datanitro.com</a:t>
            </a:r>
            <a:r>
              <a:rPr lang="en-US" sz="1600" b="0" i="0" kern="1200" smtClean="0">
                <a:solidFill>
                  <a:schemeClr val="tx1"/>
                </a:solidFill>
                <a:effectLst/>
                <a:latin typeface="Segoe UI" pitchFamily="34" charset="0"/>
                <a:ea typeface="+mn-ea"/>
                <a:cs typeface="+mn-cs"/>
              </a:rPr>
              <a:t>.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25</a:t>
            </a:fld>
            <a:endParaRPr lang="en-US" dirty="0"/>
          </a:p>
        </p:txBody>
      </p:sp>
    </p:spTree>
    <p:extLst>
      <p:ext uri="{BB962C8B-B14F-4D97-AF65-F5344CB8AC3E}">
        <p14:creationId xmlns:p14="http://schemas.microsoft.com/office/powerpoint/2010/main" val="28548318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27</a:t>
            </a:fld>
            <a:endParaRPr lang="en-US" dirty="0"/>
          </a:p>
        </p:txBody>
      </p:sp>
    </p:spTree>
    <p:extLst>
      <p:ext uri="{BB962C8B-B14F-4D97-AF65-F5344CB8AC3E}">
        <p14:creationId xmlns:p14="http://schemas.microsoft.com/office/powerpoint/2010/main" val="2124998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855776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a:t>
            </a:fld>
            <a:endParaRPr lang="en-US" dirty="0"/>
          </a:p>
        </p:txBody>
      </p:sp>
    </p:spTree>
    <p:extLst>
      <p:ext uri="{BB962C8B-B14F-4D97-AF65-F5344CB8AC3E}">
        <p14:creationId xmlns:p14="http://schemas.microsoft.com/office/powerpoint/2010/main" val="4122210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dirty="0" smtClean="0"/>
              <a:t>Key point – MS big data solution is more than just </a:t>
            </a:r>
            <a:r>
              <a:rPr lang="en-US" dirty="0" err="1" smtClean="0"/>
              <a:t>Hadoop</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1016912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1777159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2166017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GB" dirty="0"/>
          </a:p>
        </p:txBody>
      </p:sp>
      <p:sp>
        <p:nvSpPr>
          <p:cNvPr id="4" name="Header Placeholder 3"/>
          <p:cNvSpPr>
            <a:spLocks noGrp="1"/>
          </p:cNvSpPr>
          <p:nvPr>
            <p:ph type="hdr" sz="quarter" idx="10"/>
          </p:nvPr>
        </p:nvSpPr>
        <p:spPr/>
        <p:txBody>
          <a:bodyPr/>
          <a:lstStyle/>
          <a:p>
            <a:r>
              <a:rPr lang="en-US" smtClean="0"/>
              <a:t>TechReady13</a:t>
            </a:r>
          </a:p>
        </p:txBody>
      </p:sp>
      <p:sp>
        <p:nvSpPr>
          <p:cNvPr id="5" name="Date Placeholder 4"/>
          <p:cNvSpPr>
            <a:spLocks noGrp="1"/>
          </p:cNvSpPr>
          <p:nvPr>
            <p:ph type="dt" idx="11"/>
          </p:nvPr>
        </p:nvSpPr>
        <p:spPr/>
        <p:txBody>
          <a:bodyPr/>
          <a:lstStyle/>
          <a:p>
            <a:fld id="{F59FFCD0-5595-4842-AA06-9F04EA1E8EDE}" type="datetime1">
              <a:rPr lang="en-US" smtClean="0"/>
              <a:t>4/21/2014</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2509809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569116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Grp="1" noChangeArrowheads="1"/>
          </p:cNvSpPr>
          <p:nvPr>
            <p:ph type="dt" sz="quarter" idx="1"/>
          </p:nvPr>
        </p:nvSpPr>
        <p:spPr>
          <a:noFill/>
        </p:spPr>
        <p:txBody>
          <a:bodyPr/>
          <a:lstStyle/>
          <a:p>
            <a:fld id="{D981B906-E48D-43F8-8760-B0BFEB02150A}" type="datetime8">
              <a:rPr lang="en-US" smtClean="0">
                <a:cs typeface="Arial" charset="0"/>
              </a:rPr>
              <a:pPr/>
              <a:t>4/21/2014 7:36 PM</a:t>
            </a:fld>
            <a:endParaRPr lang="en-US" dirty="0" smtClean="0">
              <a:cs typeface="Arial" charset="0"/>
            </a:endParaRPr>
          </a:p>
        </p:txBody>
      </p:sp>
      <p:sp>
        <p:nvSpPr>
          <p:cNvPr id="36867" name="Rectangle 6"/>
          <p:cNvSpPr>
            <a:spLocks noGrp="1" noChangeArrowheads="1"/>
          </p:cNvSpPr>
          <p:nvPr>
            <p:ph type="ftr" sz="quarter" idx="4"/>
          </p:nvPr>
        </p:nvSpPr>
        <p:spPr>
          <a:noFill/>
        </p:spPr>
        <p:txBody>
          <a:bodyPr/>
          <a:lstStyle/>
          <a:p>
            <a:r>
              <a:rPr lang="en-US" dirty="0" smtClean="0">
                <a:cs typeface="Arial" charset="0"/>
              </a:rPr>
              <a:t>© 2006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36868" name="Rectangle 7"/>
          <p:cNvSpPr>
            <a:spLocks noGrp="1" noChangeArrowheads="1"/>
          </p:cNvSpPr>
          <p:nvPr>
            <p:ph type="sldNum" sz="quarter" idx="5"/>
          </p:nvPr>
        </p:nvSpPr>
        <p:spPr>
          <a:noFill/>
        </p:spPr>
        <p:txBody>
          <a:bodyPr/>
          <a:lstStyle/>
          <a:p>
            <a:fld id="{D5E25F9C-944B-4311-8DA3-48595C6087DB}" type="slidenum">
              <a:rPr lang="en-US" smtClean="0">
                <a:cs typeface="Arial" charset="0"/>
              </a:rPr>
              <a:pPr/>
              <a:t>9</a:t>
            </a:fld>
            <a:endParaRPr lang="en-US" dirty="0" smtClean="0">
              <a:cs typeface="Arial" charset="0"/>
            </a:endParaRPr>
          </a:p>
        </p:txBody>
      </p:sp>
      <p:sp>
        <p:nvSpPr>
          <p:cNvPr id="36869" name="Rectangle 2"/>
          <p:cNvSpPr>
            <a:spLocks noGrp="1" noRot="1" noChangeAspect="1" noChangeArrowheads="1" noTextEdit="1"/>
          </p:cNvSpPr>
          <p:nvPr>
            <p:ph type="sldImg"/>
          </p:nvPr>
        </p:nvSpPr>
        <p:spPr>
          <a:xfrm>
            <a:off x="331788" y="696913"/>
            <a:ext cx="6194425" cy="3486150"/>
          </a:xfrm>
          <a:ln/>
        </p:spPr>
      </p:sp>
      <p:sp>
        <p:nvSpPr>
          <p:cNvPr id="36870" name="Rectangle 3"/>
          <p:cNvSpPr>
            <a:spLocks noGrp="1" noChangeArrowheads="1"/>
          </p:cNvSpPr>
          <p:nvPr>
            <p:ph type="body" idx="1"/>
          </p:nvPr>
        </p:nvSpPr>
        <p:spPr>
          <a:xfrm>
            <a:off x="685800" y="4415791"/>
            <a:ext cx="5486400" cy="4183380"/>
          </a:xfrm>
          <a:prstGeom prst="rect">
            <a:avLst/>
          </a:prstGeom>
          <a:noFill/>
          <a:ln/>
        </p:spPr>
        <p:txBody>
          <a:bodyPr lIns="89581" tIns="44791" rIns="89581" bIns="44791"/>
          <a:lstStyle/>
          <a:p>
            <a:pPr defTabSz="897167" eaLnBrk="0" hangingPunct="0">
              <a:defRPr/>
            </a:pPr>
            <a:endParaRPr lang="en-US" dirty="0" smtClean="0"/>
          </a:p>
        </p:txBody>
      </p:sp>
    </p:spTree>
    <p:extLst>
      <p:ext uri="{BB962C8B-B14F-4D97-AF65-F5344CB8AC3E}">
        <p14:creationId xmlns:p14="http://schemas.microsoft.com/office/powerpoint/2010/main" val="30196227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4"/>
            <a:ext cx="8373521" cy="1359196"/>
          </a:xfrm>
        </p:spPr>
        <p:txBody>
          <a:bodyPr anchor="ctr" anchorCtr="0">
            <a:noAutofit/>
          </a:bodyPr>
          <a:lstStyle>
            <a:lvl1pPr>
              <a:lnSpc>
                <a:spcPct val="90000"/>
              </a:lnSpc>
              <a:defRPr sz="6596"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5" y="4612345"/>
            <a:ext cx="5454333" cy="1144929"/>
          </a:xfrm>
        </p:spPr>
        <p:txBody>
          <a:bodyPr/>
          <a:lstStyle>
            <a:lvl1pPr marL="0" indent="0">
              <a:buFont typeface="Arial" pitchFamily="34" charset="0"/>
              <a:buNone/>
              <a:defRPr sz="2398">
                <a:solidFill>
                  <a:schemeClr val="bg1">
                    <a:alpha val="98000"/>
                  </a:schemeClr>
                </a:solidFill>
                <a:latin typeface="+mj-lt"/>
              </a:defRPr>
            </a:lvl1pPr>
            <a:lvl2pPr marL="460099" indent="0">
              <a:buFont typeface="Arial" pitchFamily="34" charset="0"/>
              <a:buNone/>
              <a:defRPr/>
            </a:lvl2pPr>
            <a:lvl3pPr marL="855149" indent="0">
              <a:buFont typeface="Arial" pitchFamily="34" charset="0"/>
              <a:buNone/>
              <a:defRPr/>
            </a:lvl3pPr>
            <a:lvl4pPr marL="1258132" indent="0">
              <a:buFont typeface="Arial" pitchFamily="34" charset="0"/>
              <a:buNone/>
              <a:defRPr/>
            </a:lvl4pPr>
            <a:lvl5pPr marL="1604001"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798" y="98760"/>
            <a:ext cx="2497749" cy="574733"/>
          </a:xfrm>
          <a:prstGeom prst="rect">
            <a:avLst/>
          </a:prstGeom>
        </p:spPr>
      </p:pic>
    </p:spTree>
    <p:extLst>
      <p:ext uri="{BB962C8B-B14F-4D97-AF65-F5344CB8AC3E}">
        <p14:creationId xmlns:p14="http://schemas.microsoft.com/office/powerpoint/2010/main" val="1042385914"/>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798"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6"/>
            <a:ext cx="4205289" cy="461665"/>
          </a:xfrm>
        </p:spPr>
        <p:txBody>
          <a:bodyPr>
            <a:noAutofit/>
          </a:bodyPr>
          <a:lstStyle>
            <a:lvl1pPr marL="0" indent="0" algn="l" defTabSz="913815" rtl="0" eaLnBrk="1" latinLnBrk="0" hangingPunct="1">
              <a:lnSpc>
                <a:spcPct val="90000"/>
              </a:lnSpc>
              <a:spcBef>
                <a:spcPts val="0"/>
              </a:spcBef>
              <a:buSzPct val="80000"/>
              <a:buFont typeface="Arial" pitchFamily="34" charset="0"/>
              <a:buNone/>
              <a:defRPr lang="en-US" sz="2398" kern="1200" dirty="0">
                <a:solidFill>
                  <a:schemeClr val="bg1">
                    <a:alpha val="99000"/>
                  </a:schemeClr>
                </a:solidFill>
                <a:latin typeface="+mn-lt"/>
                <a:ea typeface="+mn-ea"/>
                <a:cs typeface="+mn-cs"/>
              </a:defRPr>
            </a:lvl1pPr>
            <a:lvl2pPr marL="456908" indent="0" algn="ctr">
              <a:buNone/>
              <a:defRPr>
                <a:solidFill>
                  <a:schemeClr val="tx1">
                    <a:tint val="75000"/>
                  </a:schemeClr>
                </a:solidFill>
              </a:defRPr>
            </a:lvl2pPr>
            <a:lvl3pPr marL="913815" indent="0" algn="ctr">
              <a:buNone/>
              <a:defRPr>
                <a:solidFill>
                  <a:schemeClr val="tx1">
                    <a:tint val="75000"/>
                  </a:schemeClr>
                </a:solidFill>
              </a:defRPr>
            </a:lvl3pPr>
            <a:lvl4pPr marL="1370723" indent="0" algn="ctr">
              <a:buNone/>
              <a:defRPr>
                <a:solidFill>
                  <a:schemeClr val="tx1">
                    <a:tint val="75000"/>
                  </a:schemeClr>
                </a:solidFill>
              </a:defRPr>
            </a:lvl4pPr>
            <a:lvl5pPr marL="1827630" indent="0" algn="ctr">
              <a:buNone/>
              <a:defRPr>
                <a:solidFill>
                  <a:schemeClr val="tx1">
                    <a:tint val="75000"/>
                  </a:schemeClr>
                </a:solidFill>
              </a:defRPr>
            </a:lvl5pPr>
            <a:lvl6pPr marL="2284537" indent="0" algn="ctr">
              <a:buNone/>
              <a:defRPr>
                <a:solidFill>
                  <a:schemeClr val="tx1">
                    <a:tint val="75000"/>
                  </a:schemeClr>
                </a:solidFill>
              </a:defRPr>
            </a:lvl6pPr>
            <a:lvl7pPr marL="2741444" indent="0" algn="ctr">
              <a:buNone/>
              <a:defRPr>
                <a:solidFill>
                  <a:schemeClr val="tx1">
                    <a:tint val="75000"/>
                  </a:schemeClr>
                </a:solidFill>
              </a:defRPr>
            </a:lvl7pPr>
            <a:lvl8pPr marL="3198352" indent="0" algn="ctr">
              <a:buNone/>
              <a:defRPr>
                <a:solidFill>
                  <a:schemeClr val="tx1">
                    <a:tint val="75000"/>
                  </a:schemeClr>
                </a:solidFill>
              </a:defRPr>
            </a:lvl8pPr>
            <a:lvl9pPr marL="365526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6"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255"/>
              <a:endParaRPr lang="en-US" sz="2398">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255"/>
              <a:endParaRPr lang="en-US" sz="2398">
                <a:solidFill>
                  <a:srgbClr val="292929"/>
                </a:solidFill>
              </a:endParaRPr>
            </a:p>
          </p:txBody>
        </p:sp>
      </p:grpSp>
    </p:spTree>
    <p:extLst>
      <p:ext uri="{BB962C8B-B14F-4D97-AF65-F5344CB8AC3E}">
        <p14:creationId xmlns:p14="http://schemas.microsoft.com/office/powerpoint/2010/main" val="3109233023"/>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798"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6"/>
            <a:ext cx="4205289" cy="461665"/>
          </a:xfrm>
        </p:spPr>
        <p:txBody>
          <a:bodyPr>
            <a:noAutofit/>
          </a:bodyPr>
          <a:lstStyle>
            <a:lvl1pPr marL="0" indent="0" algn="l" defTabSz="913815" rtl="0" eaLnBrk="1" latinLnBrk="0" hangingPunct="1">
              <a:lnSpc>
                <a:spcPct val="90000"/>
              </a:lnSpc>
              <a:spcBef>
                <a:spcPts val="0"/>
              </a:spcBef>
              <a:buSzPct val="80000"/>
              <a:buFont typeface="Arial" pitchFamily="34" charset="0"/>
              <a:buNone/>
              <a:defRPr lang="en-US" sz="2398" kern="1200" dirty="0">
                <a:solidFill>
                  <a:schemeClr val="bg1">
                    <a:alpha val="99000"/>
                  </a:schemeClr>
                </a:solidFill>
                <a:latin typeface="+mn-lt"/>
                <a:ea typeface="+mn-ea"/>
                <a:cs typeface="+mn-cs"/>
              </a:defRPr>
            </a:lvl1pPr>
            <a:lvl2pPr marL="456908" indent="0" algn="ctr">
              <a:buNone/>
              <a:defRPr>
                <a:solidFill>
                  <a:schemeClr val="tx1">
                    <a:tint val="75000"/>
                  </a:schemeClr>
                </a:solidFill>
              </a:defRPr>
            </a:lvl2pPr>
            <a:lvl3pPr marL="913815" indent="0" algn="ctr">
              <a:buNone/>
              <a:defRPr>
                <a:solidFill>
                  <a:schemeClr val="tx1">
                    <a:tint val="75000"/>
                  </a:schemeClr>
                </a:solidFill>
              </a:defRPr>
            </a:lvl3pPr>
            <a:lvl4pPr marL="1370723" indent="0" algn="ctr">
              <a:buNone/>
              <a:defRPr>
                <a:solidFill>
                  <a:schemeClr val="tx1">
                    <a:tint val="75000"/>
                  </a:schemeClr>
                </a:solidFill>
              </a:defRPr>
            </a:lvl4pPr>
            <a:lvl5pPr marL="1827630" indent="0" algn="ctr">
              <a:buNone/>
              <a:defRPr>
                <a:solidFill>
                  <a:schemeClr val="tx1">
                    <a:tint val="75000"/>
                  </a:schemeClr>
                </a:solidFill>
              </a:defRPr>
            </a:lvl5pPr>
            <a:lvl6pPr marL="2284537" indent="0" algn="ctr">
              <a:buNone/>
              <a:defRPr>
                <a:solidFill>
                  <a:schemeClr val="tx1">
                    <a:tint val="75000"/>
                  </a:schemeClr>
                </a:solidFill>
              </a:defRPr>
            </a:lvl6pPr>
            <a:lvl7pPr marL="2741444" indent="0" algn="ctr">
              <a:buNone/>
              <a:defRPr>
                <a:solidFill>
                  <a:schemeClr val="tx1">
                    <a:tint val="75000"/>
                  </a:schemeClr>
                </a:solidFill>
              </a:defRPr>
            </a:lvl7pPr>
            <a:lvl8pPr marL="3198352" indent="0" algn="ctr">
              <a:buNone/>
              <a:defRPr>
                <a:solidFill>
                  <a:schemeClr val="tx1">
                    <a:tint val="75000"/>
                  </a:schemeClr>
                </a:solidFill>
              </a:defRPr>
            </a:lvl8pPr>
            <a:lvl9pPr marL="365526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6"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1218255"/>
            <a:endParaRPr lang="en-US" sz="2398">
              <a:solidFill>
                <a:srgbClr val="292929"/>
              </a:solidFill>
            </a:endParaRPr>
          </a:p>
        </p:txBody>
      </p:sp>
    </p:spTree>
    <p:extLst>
      <p:ext uri="{BB962C8B-B14F-4D97-AF65-F5344CB8AC3E}">
        <p14:creationId xmlns:p14="http://schemas.microsoft.com/office/powerpoint/2010/main" val="3353482735"/>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798"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6"/>
            <a:ext cx="4205289" cy="461665"/>
          </a:xfrm>
        </p:spPr>
        <p:txBody>
          <a:bodyPr>
            <a:noAutofit/>
          </a:bodyPr>
          <a:lstStyle>
            <a:lvl1pPr marL="0" indent="0" algn="l" defTabSz="913815" rtl="0" eaLnBrk="1" latinLnBrk="0" hangingPunct="1">
              <a:lnSpc>
                <a:spcPct val="90000"/>
              </a:lnSpc>
              <a:spcBef>
                <a:spcPts val="0"/>
              </a:spcBef>
              <a:buSzPct val="80000"/>
              <a:buFont typeface="Arial" pitchFamily="34" charset="0"/>
              <a:buNone/>
              <a:defRPr lang="en-US" sz="2398" kern="1200" dirty="0">
                <a:solidFill>
                  <a:schemeClr val="bg1">
                    <a:alpha val="99000"/>
                  </a:schemeClr>
                </a:solidFill>
                <a:latin typeface="+mn-lt"/>
                <a:ea typeface="+mn-ea"/>
                <a:cs typeface="+mn-cs"/>
              </a:defRPr>
            </a:lvl1pPr>
            <a:lvl2pPr marL="456908" indent="0" algn="ctr">
              <a:buNone/>
              <a:defRPr>
                <a:solidFill>
                  <a:schemeClr val="tx1">
                    <a:tint val="75000"/>
                  </a:schemeClr>
                </a:solidFill>
              </a:defRPr>
            </a:lvl2pPr>
            <a:lvl3pPr marL="913815" indent="0" algn="ctr">
              <a:buNone/>
              <a:defRPr>
                <a:solidFill>
                  <a:schemeClr val="tx1">
                    <a:tint val="75000"/>
                  </a:schemeClr>
                </a:solidFill>
              </a:defRPr>
            </a:lvl3pPr>
            <a:lvl4pPr marL="1370723" indent="0" algn="ctr">
              <a:buNone/>
              <a:defRPr>
                <a:solidFill>
                  <a:schemeClr val="tx1">
                    <a:tint val="75000"/>
                  </a:schemeClr>
                </a:solidFill>
              </a:defRPr>
            </a:lvl4pPr>
            <a:lvl5pPr marL="1827630" indent="0" algn="ctr">
              <a:buNone/>
              <a:defRPr>
                <a:solidFill>
                  <a:schemeClr val="tx1">
                    <a:tint val="75000"/>
                  </a:schemeClr>
                </a:solidFill>
              </a:defRPr>
            </a:lvl5pPr>
            <a:lvl6pPr marL="2284537" indent="0" algn="ctr">
              <a:buNone/>
              <a:defRPr>
                <a:solidFill>
                  <a:schemeClr val="tx1">
                    <a:tint val="75000"/>
                  </a:schemeClr>
                </a:solidFill>
              </a:defRPr>
            </a:lvl6pPr>
            <a:lvl7pPr marL="2741444" indent="0" algn="ctr">
              <a:buNone/>
              <a:defRPr>
                <a:solidFill>
                  <a:schemeClr val="tx1">
                    <a:tint val="75000"/>
                  </a:schemeClr>
                </a:solidFill>
              </a:defRPr>
            </a:lvl7pPr>
            <a:lvl8pPr marL="3198352" indent="0" algn="ctr">
              <a:buNone/>
              <a:defRPr>
                <a:solidFill>
                  <a:schemeClr val="tx1">
                    <a:tint val="75000"/>
                  </a:schemeClr>
                </a:solidFill>
              </a:defRPr>
            </a:lvl8pPr>
            <a:lvl9pPr marL="365526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6"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255"/>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255"/>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255"/>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255"/>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255"/>
              <a:endParaRPr lang="en-US" sz="1600">
                <a:solidFill>
                  <a:srgbClr val="292929"/>
                </a:solidFill>
              </a:endParaRPr>
            </a:p>
          </p:txBody>
        </p:sp>
      </p:grpSp>
    </p:spTree>
    <p:extLst>
      <p:ext uri="{BB962C8B-B14F-4D97-AF65-F5344CB8AC3E}">
        <p14:creationId xmlns:p14="http://schemas.microsoft.com/office/powerpoint/2010/main" val="766377603"/>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798"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6"/>
            <a:ext cx="4205289" cy="461665"/>
          </a:xfrm>
        </p:spPr>
        <p:txBody>
          <a:bodyPr>
            <a:noAutofit/>
          </a:bodyPr>
          <a:lstStyle>
            <a:lvl1pPr marL="0" indent="0" algn="l" defTabSz="913815" rtl="0" eaLnBrk="1" latinLnBrk="0" hangingPunct="1">
              <a:lnSpc>
                <a:spcPct val="90000"/>
              </a:lnSpc>
              <a:spcBef>
                <a:spcPts val="0"/>
              </a:spcBef>
              <a:buSzPct val="80000"/>
              <a:buFont typeface="Arial" pitchFamily="34" charset="0"/>
              <a:buNone/>
              <a:defRPr lang="en-US" sz="2398" kern="1200" dirty="0">
                <a:solidFill>
                  <a:schemeClr val="bg1">
                    <a:alpha val="99000"/>
                  </a:schemeClr>
                </a:solidFill>
                <a:latin typeface="+mn-lt"/>
                <a:ea typeface="+mn-ea"/>
                <a:cs typeface="+mn-cs"/>
              </a:defRPr>
            </a:lvl1pPr>
            <a:lvl2pPr marL="456908" indent="0" algn="ctr">
              <a:buNone/>
              <a:defRPr>
                <a:solidFill>
                  <a:schemeClr val="tx1">
                    <a:tint val="75000"/>
                  </a:schemeClr>
                </a:solidFill>
              </a:defRPr>
            </a:lvl2pPr>
            <a:lvl3pPr marL="913815" indent="0" algn="ctr">
              <a:buNone/>
              <a:defRPr>
                <a:solidFill>
                  <a:schemeClr val="tx1">
                    <a:tint val="75000"/>
                  </a:schemeClr>
                </a:solidFill>
              </a:defRPr>
            </a:lvl3pPr>
            <a:lvl4pPr marL="1370723" indent="0" algn="ctr">
              <a:buNone/>
              <a:defRPr>
                <a:solidFill>
                  <a:schemeClr val="tx1">
                    <a:tint val="75000"/>
                  </a:schemeClr>
                </a:solidFill>
              </a:defRPr>
            </a:lvl4pPr>
            <a:lvl5pPr marL="1827630" indent="0" algn="ctr">
              <a:buNone/>
              <a:defRPr>
                <a:solidFill>
                  <a:schemeClr val="tx1">
                    <a:tint val="75000"/>
                  </a:schemeClr>
                </a:solidFill>
              </a:defRPr>
            </a:lvl5pPr>
            <a:lvl6pPr marL="2284537" indent="0" algn="ctr">
              <a:buNone/>
              <a:defRPr>
                <a:solidFill>
                  <a:schemeClr val="tx1">
                    <a:tint val="75000"/>
                  </a:schemeClr>
                </a:solidFill>
              </a:defRPr>
            </a:lvl6pPr>
            <a:lvl7pPr marL="2741444" indent="0" algn="ctr">
              <a:buNone/>
              <a:defRPr>
                <a:solidFill>
                  <a:schemeClr val="tx1">
                    <a:tint val="75000"/>
                  </a:schemeClr>
                </a:solidFill>
              </a:defRPr>
            </a:lvl7pPr>
            <a:lvl8pPr marL="3198352" indent="0" algn="ctr">
              <a:buNone/>
              <a:defRPr>
                <a:solidFill>
                  <a:schemeClr val="tx1">
                    <a:tint val="75000"/>
                  </a:schemeClr>
                </a:solidFill>
              </a:defRPr>
            </a:lvl8pPr>
            <a:lvl9pPr marL="365526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6"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1"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63" tIns="41131" rIns="82263" bIns="41131" numCol="1" anchor="t" anchorCtr="0" compatLnSpc="1">
            <a:prstTxWarp prst="textNoShape">
              <a:avLst/>
            </a:prstTxWarp>
          </a:bodyPr>
          <a:lstStyle/>
          <a:p>
            <a:pPr defTabSz="1218255"/>
            <a:endParaRPr lang="en-US" sz="1600">
              <a:solidFill>
                <a:srgbClr val="292929"/>
              </a:solidFill>
            </a:endParaRPr>
          </a:p>
        </p:txBody>
      </p:sp>
    </p:spTree>
    <p:extLst>
      <p:ext uri="{BB962C8B-B14F-4D97-AF65-F5344CB8AC3E}">
        <p14:creationId xmlns:p14="http://schemas.microsoft.com/office/powerpoint/2010/main" val="1358955904"/>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798"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6"/>
            <a:ext cx="4205289" cy="461665"/>
          </a:xfrm>
        </p:spPr>
        <p:txBody>
          <a:bodyPr>
            <a:noAutofit/>
          </a:bodyPr>
          <a:lstStyle>
            <a:lvl1pPr marL="0" indent="0" algn="l" defTabSz="913815" rtl="0" eaLnBrk="1" latinLnBrk="0" hangingPunct="1">
              <a:lnSpc>
                <a:spcPct val="90000"/>
              </a:lnSpc>
              <a:spcBef>
                <a:spcPts val="0"/>
              </a:spcBef>
              <a:buSzPct val="80000"/>
              <a:buFont typeface="Arial" pitchFamily="34" charset="0"/>
              <a:buNone/>
              <a:defRPr lang="en-US" sz="2398" kern="1200" dirty="0">
                <a:solidFill>
                  <a:schemeClr val="bg1">
                    <a:alpha val="99000"/>
                  </a:schemeClr>
                </a:solidFill>
                <a:latin typeface="+mn-lt"/>
                <a:ea typeface="+mn-ea"/>
                <a:cs typeface="+mn-cs"/>
              </a:defRPr>
            </a:lvl1pPr>
            <a:lvl2pPr marL="456908" indent="0" algn="ctr">
              <a:buNone/>
              <a:defRPr>
                <a:solidFill>
                  <a:schemeClr val="tx1">
                    <a:tint val="75000"/>
                  </a:schemeClr>
                </a:solidFill>
              </a:defRPr>
            </a:lvl2pPr>
            <a:lvl3pPr marL="913815" indent="0" algn="ctr">
              <a:buNone/>
              <a:defRPr>
                <a:solidFill>
                  <a:schemeClr val="tx1">
                    <a:tint val="75000"/>
                  </a:schemeClr>
                </a:solidFill>
              </a:defRPr>
            </a:lvl3pPr>
            <a:lvl4pPr marL="1370723" indent="0" algn="ctr">
              <a:buNone/>
              <a:defRPr>
                <a:solidFill>
                  <a:schemeClr val="tx1">
                    <a:tint val="75000"/>
                  </a:schemeClr>
                </a:solidFill>
              </a:defRPr>
            </a:lvl4pPr>
            <a:lvl5pPr marL="1827630" indent="0" algn="ctr">
              <a:buNone/>
              <a:defRPr>
                <a:solidFill>
                  <a:schemeClr val="tx1">
                    <a:tint val="75000"/>
                  </a:schemeClr>
                </a:solidFill>
              </a:defRPr>
            </a:lvl5pPr>
            <a:lvl6pPr marL="2284537" indent="0" algn="ctr">
              <a:buNone/>
              <a:defRPr>
                <a:solidFill>
                  <a:schemeClr val="tx1">
                    <a:tint val="75000"/>
                  </a:schemeClr>
                </a:solidFill>
              </a:defRPr>
            </a:lvl6pPr>
            <a:lvl7pPr marL="2741444" indent="0" algn="ctr">
              <a:buNone/>
              <a:defRPr>
                <a:solidFill>
                  <a:schemeClr val="tx1">
                    <a:tint val="75000"/>
                  </a:schemeClr>
                </a:solidFill>
              </a:defRPr>
            </a:lvl7pPr>
            <a:lvl8pPr marL="3198352" indent="0" algn="ctr">
              <a:buNone/>
              <a:defRPr>
                <a:solidFill>
                  <a:schemeClr val="tx1">
                    <a:tint val="75000"/>
                  </a:schemeClr>
                </a:solidFill>
              </a:defRPr>
            </a:lvl8pPr>
            <a:lvl9pPr marL="365526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6"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0"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255"/>
              <a:endParaRPr lang="en-US" sz="2398">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255"/>
              <a:endParaRPr lang="en-US" sz="2398">
                <a:solidFill>
                  <a:srgbClr val="292929"/>
                </a:solidFill>
              </a:endParaRPr>
            </a:p>
          </p:txBody>
        </p:sp>
      </p:grpSp>
    </p:spTree>
    <p:extLst>
      <p:ext uri="{BB962C8B-B14F-4D97-AF65-F5344CB8AC3E}">
        <p14:creationId xmlns:p14="http://schemas.microsoft.com/office/powerpoint/2010/main" val="3222677106"/>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4"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98544" y="6205154"/>
            <a:ext cx="2504948" cy="576390"/>
          </a:xfrm>
          <a:prstGeom prst="rect">
            <a:avLst/>
          </a:prstGeom>
        </p:spPr>
      </p:pic>
    </p:spTree>
    <p:extLst>
      <p:ext uri="{BB962C8B-B14F-4D97-AF65-F5344CB8AC3E}">
        <p14:creationId xmlns:p14="http://schemas.microsoft.com/office/powerpoint/2010/main" val="35336009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068" y="3169190"/>
            <a:ext cx="2435853"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1"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1"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1"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1"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1" dirty="0">
                <a:solidFill>
                  <a:srgbClr val="292929"/>
                </a:solidFill>
              </a:endParaRPr>
            </a:p>
          </p:txBody>
        </p:sp>
      </p:grpSp>
      <p:sp>
        <p:nvSpPr>
          <p:cNvPr id="10" name="Text Box 3"/>
          <p:cNvSpPr txBox="1">
            <a:spLocks noChangeArrowheads="1"/>
          </p:cNvSpPr>
          <p:nvPr userDrawn="1"/>
        </p:nvSpPr>
        <p:spPr bwMode="blackWhite">
          <a:xfrm>
            <a:off x="1526895" y="4024008"/>
            <a:ext cx="8924817" cy="720585"/>
          </a:xfrm>
          <a:prstGeom prst="rect">
            <a:avLst/>
          </a:prstGeom>
          <a:noFill/>
          <a:ln w="12700">
            <a:noFill/>
            <a:miter lim="800000"/>
            <a:headEnd type="none" w="sm" len="sm"/>
            <a:tailEnd type="none" w="sm" len="sm"/>
          </a:ln>
          <a:effectLst/>
        </p:spPr>
        <p:txBody>
          <a:bodyPr vert="horz" wrap="square" lIns="179216" tIns="143374" rIns="179216" bIns="143374" numCol="1" anchor="t" anchorCtr="0" compatLnSpc="1">
            <a:prstTxWarp prst="textNoShape">
              <a:avLst/>
            </a:prstTxWarp>
            <a:spAutoFit/>
          </a:bodyPr>
          <a:lstStyle/>
          <a:p>
            <a:pPr defTabSz="913562" eaLnBrk="0" hangingPunct="0"/>
            <a:r>
              <a:rPr lang="en-US" sz="700">
                <a:gradFill>
                  <a:gsLst>
                    <a:gs pos="0">
                      <a:srgbClr val="292929"/>
                    </a:gs>
                    <a:gs pos="100000">
                      <a:srgbClr val="292929"/>
                    </a:gs>
                  </a:gsLst>
                  <a:lin ang="5400000" scaled="0"/>
                </a:gradFill>
                <a:cs typeface="Segoe UI" pitchFamily="34" charset="0"/>
              </a:rPr>
              <a:t>© </a:t>
            </a:r>
            <a:r>
              <a:rPr lang="en-US" sz="700" smtClean="0">
                <a:gradFill>
                  <a:gsLst>
                    <a:gs pos="0">
                      <a:srgbClr val="292929"/>
                    </a:gs>
                    <a:gs pos="100000">
                      <a:srgbClr val="292929"/>
                    </a:gs>
                  </a:gsLst>
                  <a:lin ang="5400000" scaled="0"/>
                </a:gradFill>
                <a:cs typeface="Segoe UI" pitchFamily="34" charset="0"/>
              </a:rPr>
              <a:t>201</a:t>
            </a:r>
            <a:r>
              <a:rPr lang="en-US" altLang="zh-CN" sz="700" smtClean="0">
                <a:gradFill>
                  <a:gsLst>
                    <a:gs pos="0">
                      <a:srgbClr val="292929"/>
                    </a:gs>
                    <a:gs pos="100000">
                      <a:srgbClr val="292929"/>
                    </a:gs>
                  </a:gsLst>
                  <a:lin ang="5400000" scaled="0"/>
                </a:gradFill>
                <a:cs typeface="Segoe UI" pitchFamily="34" charset="0"/>
              </a:rPr>
              <a:t>4</a:t>
            </a:r>
            <a:r>
              <a:rPr lang="en-US" sz="700" smtClean="0">
                <a:gradFill>
                  <a:gsLst>
                    <a:gs pos="0">
                      <a:srgbClr val="292929"/>
                    </a:gs>
                    <a:gs pos="100000">
                      <a:srgbClr val="292929"/>
                    </a:gs>
                  </a:gsLst>
                  <a:lin ang="5400000" scaled="0"/>
                </a:gradFill>
                <a:cs typeface="Segoe UI" pitchFamily="34" charset="0"/>
              </a:rPr>
              <a:t> </a:t>
            </a:r>
            <a:r>
              <a:rPr lang="en-US" sz="700" dirty="0">
                <a:gradFill>
                  <a:gsLst>
                    <a:gs pos="0">
                      <a:srgbClr val="292929"/>
                    </a:gs>
                    <a:gs pos="100000">
                      <a:srgbClr val="292929"/>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562"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33687146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099" indent="-460099">
              <a:buClr>
                <a:srgbClr val="FFFFFF"/>
              </a:buClr>
              <a:buSzPct val="70000"/>
              <a:buFontTx/>
              <a:buBlip>
                <a:blip r:embed="rId2"/>
              </a:buBlip>
              <a:defRPr>
                <a:gradFill>
                  <a:gsLst>
                    <a:gs pos="0">
                      <a:srgbClr val="FFFFFF"/>
                    </a:gs>
                    <a:gs pos="86000">
                      <a:srgbClr val="FFFFFF"/>
                    </a:gs>
                  </a:gsLst>
                  <a:lin ang="5400000" scaled="0"/>
                </a:gradFill>
              </a:defRPr>
            </a:lvl1pPr>
            <a:lvl2pPr marL="855149" indent="-395050">
              <a:buClr>
                <a:srgbClr val="FFFFFF"/>
              </a:buClr>
              <a:buSzPct val="70000"/>
              <a:buFontTx/>
              <a:buBlip>
                <a:blip r:embed="rId2"/>
              </a:buBlip>
              <a:defRPr>
                <a:gradFill>
                  <a:gsLst>
                    <a:gs pos="0">
                      <a:srgbClr val="FFFFFF"/>
                    </a:gs>
                    <a:gs pos="86000">
                      <a:srgbClr val="FFFFFF"/>
                    </a:gs>
                  </a:gsLst>
                  <a:lin ang="5400000" scaled="0"/>
                </a:gradFill>
              </a:defRPr>
            </a:lvl2pPr>
            <a:lvl3pPr marL="1258132" indent="-402983">
              <a:buClr>
                <a:srgbClr val="FFFFFF"/>
              </a:buClr>
              <a:buSzPct val="70000"/>
              <a:buFontTx/>
              <a:buBlip>
                <a:blip r:embed="rId2"/>
              </a:buBlip>
              <a:defRPr>
                <a:gradFill>
                  <a:gsLst>
                    <a:gs pos="0">
                      <a:srgbClr val="FFFFFF"/>
                    </a:gs>
                    <a:gs pos="86000">
                      <a:srgbClr val="FFFFFF"/>
                    </a:gs>
                  </a:gsLst>
                  <a:lin ang="5400000" scaled="0"/>
                </a:gradFill>
              </a:defRPr>
            </a:lvl3pPr>
            <a:lvl4pPr marL="1604001" indent="-345867">
              <a:buClr>
                <a:srgbClr val="FFFFFF"/>
              </a:buClr>
              <a:buSzPct val="70000"/>
              <a:buFontTx/>
              <a:buBlip>
                <a:blip r:embed="rId2"/>
              </a:buBlip>
              <a:defRPr>
                <a:gradFill>
                  <a:gsLst>
                    <a:gs pos="0">
                      <a:srgbClr val="FFFFFF"/>
                    </a:gs>
                    <a:gs pos="86000">
                      <a:srgbClr val="FFFFFF"/>
                    </a:gs>
                  </a:gsLst>
                  <a:lin ang="5400000" scaled="0"/>
                </a:gradFill>
              </a:defRPr>
            </a:lvl4pPr>
            <a:lvl5pPr marL="1940349" indent="-33634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63674816"/>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099" indent="-460099">
              <a:buClr>
                <a:srgbClr val="FFFFFF"/>
              </a:buClr>
              <a:buSzPct val="70000"/>
              <a:buFontTx/>
              <a:buBlip>
                <a:blip r:embed="rId2"/>
              </a:buBlip>
              <a:defRPr>
                <a:gradFill>
                  <a:gsLst>
                    <a:gs pos="0">
                      <a:srgbClr val="FFFFFF"/>
                    </a:gs>
                    <a:gs pos="86000">
                      <a:srgbClr val="FFFFFF"/>
                    </a:gs>
                  </a:gsLst>
                  <a:lin ang="5400000" scaled="0"/>
                </a:gradFill>
              </a:defRPr>
            </a:lvl1pPr>
            <a:lvl2pPr marL="855149" indent="-395050">
              <a:buClr>
                <a:srgbClr val="FFFFFF"/>
              </a:buClr>
              <a:buSzPct val="70000"/>
              <a:buFontTx/>
              <a:buBlip>
                <a:blip r:embed="rId2"/>
              </a:buBlip>
              <a:defRPr>
                <a:gradFill>
                  <a:gsLst>
                    <a:gs pos="0">
                      <a:srgbClr val="FFFFFF"/>
                    </a:gs>
                    <a:gs pos="86000">
                      <a:srgbClr val="FFFFFF"/>
                    </a:gs>
                  </a:gsLst>
                  <a:lin ang="5400000" scaled="0"/>
                </a:gradFill>
              </a:defRPr>
            </a:lvl2pPr>
            <a:lvl3pPr marL="1258132" indent="-402983">
              <a:buClr>
                <a:srgbClr val="FFFFFF"/>
              </a:buClr>
              <a:buSzPct val="70000"/>
              <a:buFontTx/>
              <a:buBlip>
                <a:blip r:embed="rId2"/>
              </a:buBlip>
              <a:defRPr>
                <a:gradFill>
                  <a:gsLst>
                    <a:gs pos="0">
                      <a:srgbClr val="FFFFFF"/>
                    </a:gs>
                    <a:gs pos="86000">
                      <a:srgbClr val="FFFFFF"/>
                    </a:gs>
                  </a:gsLst>
                  <a:lin ang="5400000" scaled="0"/>
                </a:gradFill>
              </a:defRPr>
            </a:lvl3pPr>
            <a:lvl4pPr marL="1604001" indent="-345867">
              <a:buClr>
                <a:srgbClr val="FFFFFF"/>
              </a:buClr>
              <a:buSzPct val="70000"/>
              <a:buFontTx/>
              <a:buBlip>
                <a:blip r:embed="rId2"/>
              </a:buBlip>
              <a:defRPr>
                <a:gradFill>
                  <a:gsLst>
                    <a:gs pos="0">
                      <a:srgbClr val="FFFFFF"/>
                    </a:gs>
                    <a:gs pos="86000">
                      <a:srgbClr val="FFFFFF"/>
                    </a:gs>
                  </a:gsLst>
                  <a:lin ang="5400000" scaled="0"/>
                </a:gradFill>
              </a:defRPr>
            </a:lvl4pPr>
            <a:lvl5pPr marL="1940349" indent="-33634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80"/>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024465816"/>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198"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24688307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4"/>
            <a:ext cx="11149013" cy="747897"/>
          </a:xfrm>
        </p:spPr>
        <p:txBody>
          <a:bodyPr/>
          <a:lstStyle>
            <a:lvl1pPr>
              <a:defRPr sz="5396"/>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00"/>
            <a:ext cx="11149013" cy="946413"/>
          </a:xfrm>
        </p:spPr>
        <p:txBody>
          <a:bodyPr/>
          <a:lstStyle>
            <a:lvl1pPr marL="3173" indent="0">
              <a:spcBef>
                <a:spcPts val="0"/>
              </a:spcBef>
              <a:spcAft>
                <a:spcPts val="900"/>
              </a:spcAft>
              <a:buSzPct val="80000"/>
              <a:buFont typeface="Arial" pitchFamily="34" charset="0"/>
              <a:buNone/>
              <a:defRPr sz="3998" spc="-100" baseline="0">
                <a:gradFill>
                  <a:gsLst>
                    <a:gs pos="0">
                      <a:srgbClr val="595959"/>
                    </a:gs>
                    <a:gs pos="86000">
                      <a:srgbClr val="595959"/>
                    </a:gs>
                  </a:gsLst>
                  <a:lin ang="5400000" scaled="0"/>
                </a:gradFill>
                <a:latin typeface="Segoe UI Light" pitchFamily="34" charset="0"/>
              </a:defRPr>
            </a:lvl1pPr>
            <a:lvl2pPr marL="3173" indent="0">
              <a:spcBef>
                <a:spcPts val="0"/>
              </a:spcBef>
              <a:buSzPct val="80000"/>
              <a:buFont typeface="Arial" pitchFamily="34" charset="0"/>
              <a:buNone/>
              <a:defRPr sz="1998" spc="-50" baseline="0">
                <a:gradFill>
                  <a:gsLst>
                    <a:gs pos="0">
                      <a:srgbClr val="595959"/>
                    </a:gs>
                    <a:gs pos="86000">
                      <a:srgbClr val="595959"/>
                    </a:gs>
                  </a:gsLst>
                  <a:lin ang="5400000" scaled="0"/>
                </a:gradFill>
              </a:defRPr>
            </a:lvl2pPr>
            <a:lvl3pPr marL="1258132" indent="-40298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001" indent="-34586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349" indent="-33634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3" name="图片 2"/>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361" y="6276925"/>
            <a:ext cx="1680762" cy="386744"/>
          </a:xfrm>
          <a:prstGeom prst="rect">
            <a:avLst/>
          </a:prstGeom>
        </p:spPr>
      </p:pic>
    </p:spTree>
    <p:extLst>
      <p:ext uri="{BB962C8B-B14F-4D97-AF65-F5344CB8AC3E}">
        <p14:creationId xmlns:p14="http://schemas.microsoft.com/office/powerpoint/2010/main" val="285711913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4"/>
            <a:ext cx="11149013" cy="747897"/>
          </a:xfrm>
        </p:spPr>
        <p:txBody>
          <a:bodyPr/>
          <a:lstStyle>
            <a:lvl1pPr algn="l" defTabSz="913815" rtl="0" eaLnBrk="1" latinLnBrk="0" hangingPunct="1">
              <a:lnSpc>
                <a:spcPct val="90000"/>
              </a:lnSpc>
              <a:spcBef>
                <a:spcPct val="0"/>
              </a:spcBef>
              <a:buNone/>
              <a:defRPr lang="en-US" sz="5396"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099036"/>
          </a:xfrm>
        </p:spPr>
        <p:txBody>
          <a:bodyPr/>
          <a:lstStyle>
            <a:lvl1pPr marL="0" indent="0">
              <a:spcBef>
                <a:spcPts val="0"/>
              </a:spcBef>
              <a:spcAft>
                <a:spcPts val="0"/>
              </a:spcAft>
              <a:buFont typeface="Arial" pitchFamily="34" charset="0"/>
              <a:buNone/>
              <a:defRPr lang="en-US" sz="3198" kern="1200" dirty="0" smtClean="0">
                <a:gradFill>
                  <a:gsLst>
                    <a:gs pos="0">
                      <a:srgbClr val="595959"/>
                    </a:gs>
                    <a:gs pos="86000">
                      <a:srgbClr val="595959"/>
                    </a:gs>
                  </a:gsLst>
                  <a:lin ang="5400000" scaled="0"/>
                </a:gradFill>
                <a:latin typeface="+mn-lt"/>
                <a:ea typeface="+mn-ea"/>
                <a:cs typeface="+mn-cs"/>
              </a:defRPr>
            </a:lvl1pPr>
            <a:lvl2pPr marL="688561" indent="-342694">
              <a:spcBef>
                <a:spcPts val="0"/>
              </a:spcBef>
              <a:spcAft>
                <a:spcPts val="0"/>
              </a:spcAft>
              <a:buFont typeface="Arial" pitchFamily="34" charset="0"/>
              <a:buChar char="•"/>
              <a:defRPr lang="en-US" sz="2798"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8"/>
            </a:lvl3pPr>
            <a:lvl4pPr marL="0" indent="0">
              <a:spcBef>
                <a:spcPts val="0"/>
              </a:spcBef>
              <a:spcAft>
                <a:spcPts val="400"/>
              </a:spcAft>
              <a:buNone/>
              <a:defRPr/>
            </a:lvl4pPr>
            <a:lvl5pPr marL="342694" indent="-342694">
              <a:spcBef>
                <a:spcPts val="0"/>
              </a:spcBef>
              <a:spcAft>
                <a:spcPts val="400"/>
              </a:spcAft>
              <a:buFont typeface="Arial" pitchFamily="34" charset="0"/>
              <a:buChar char="•"/>
              <a:defRPr/>
            </a:lvl5pPr>
            <a:lvl6pPr marL="1032842" indent="-342694">
              <a:buFont typeface="Arial" pitchFamily="34" charset="0"/>
              <a:buChar char="•"/>
              <a:defRPr sz="2398">
                <a:gradFill>
                  <a:gsLst>
                    <a:gs pos="0">
                      <a:srgbClr val="595959"/>
                    </a:gs>
                    <a:gs pos="86000">
                      <a:srgbClr val="595959"/>
                    </a:gs>
                  </a:gsLst>
                  <a:lin ang="5400000" scaled="0"/>
                </a:gradFill>
              </a:defRPr>
            </a:lvl6pPr>
            <a:lvl7pPr marL="1254959" indent="-225289">
              <a:defRPr>
                <a:gradFill>
                  <a:gsLst>
                    <a:gs pos="0">
                      <a:srgbClr val="595959"/>
                    </a:gs>
                    <a:gs pos="86000">
                      <a:srgbClr val="595959"/>
                    </a:gs>
                  </a:gsLst>
                  <a:lin ang="5400000" scaled="0"/>
                </a:gradFill>
              </a:defRPr>
            </a:lvl7pPr>
            <a:lvl8pPr marL="1486596" indent="-231635">
              <a:defRPr>
                <a:gradFill>
                  <a:gsLst>
                    <a:gs pos="0">
                      <a:srgbClr val="595959"/>
                    </a:gs>
                    <a:gs pos="86000">
                      <a:srgbClr val="595959"/>
                    </a:gs>
                  </a:gsLst>
                  <a:lin ang="5400000" scaled="0"/>
                </a:gradFill>
              </a:defRPr>
            </a:lvl8pPr>
          </a:lstStyle>
          <a:p>
            <a:pPr marL="345867" lvl="0" indent="-345867" algn="l" defTabSz="913815" rtl="0" eaLnBrk="1" latinLnBrk="0" hangingPunct="1">
              <a:lnSpc>
                <a:spcPct val="90000"/>
              </a:lnSpc>
              <a:spcBef>
                <a:spcPct val="20000"/>
              </a:spcBef>
              <a:buSzPct val="90000"/>
              <a:buFont typeface="Arial" pitchFamily="34" charset="0"/>
              <a:buChar char="•"/>
            </a:pPr>
            <a:r>
              <a:rPr lang="en-US" smtClean="0"/>
              <a:t>Click to edit Master text styles</a:t>
            </a:r>
          </a:p>
          <a:p>
            <a:pPr marL="345867" lvl="1" indent="-345867" algn="l" defTabSz="913815" rtl="0" eaLnBrk="1" latinLnBrk="0" hangingPunct="1">
              <a:lnSpc>
                <a:spcPct val="90000"/>
              </a:lnSpc>
              <a:spcBef>
                <a:spcPct val="20000"/>
              </a:spcBef>
              <a:buSzPct val="90000"/>
              <a:buFont typeface="Arial" pitchFamily="34" charset="0"/>
              <a:buChar char="•"/>
            </a:pPr>
            <a:r>
              <a:rPr lang="en-US" smtClean="0"/>
              <a:t>Second level</a:t>
            </a:r>
          </a:p>
          <a:p>
            <a:pPr marL="345867" lvl="2" indent="-345867" algn="l" defTabSz="913815" rtl="0" eaLnBrk="1" latinLnBrk="0" hangingPunct="1">
              <a:lnSpc>
                <a:spcPct val="90000"/>
              </a:lnSpc>
              <a:spcBef>
                <a:spcPct val="20000"/>
              </a:spcBef>
              <a:buSzPct val="90000"/>
              <a:buFont typeface="Arial" pitchFamily="34" charset="0"/>
              <a:buChar char="•"/>
            </a:pPr>
            <a:r>
              <a:rPr lang="en-US" smtClean="0"/>
              <a:t>Third level</a:t>
            </a:r>
          </a:p>
          <a:p>
            <a:pPr marL="345867" lvl="3" indent="-345867" algn="l" defTabSz="913815" rtl="0" eaLnBrk="1" latinLnBrk="0" hangingPunct="1">
              <a:lnSpc>
                <a:spcPct val="90000"/>
              </a:lnSpc>
              <a:spcBef>
                <a:spcPct val="20000"/>
              </a:spcBef>
              <a:buSzPct val="90000"/>
              <a:buFont typeface="Arial" pitchFamily="34" charset="0"/>
              <a:buChar char="•"/>
            </a:pPr>
            <a:r>
              <a:rPr lang="en-US" smtClean="0"/>
              <a:t>Fourth level</a:t>
            </a:r>
          </a:p>
          <a:p>
            <a:pPr marL="345867" lvl="4" indent="-345867" algn="l" defTabSz="91381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361" y="6276925"/>
            <a:ext cx="1680762" cy="386744"/>
          </a:xfrm>
          <a:prstGeom prst="rect">
            <a:avLst/>
          </a:prstGeom>
        </p:spPr>
      </p:pic>
    </p:spTree>
    <p:extLst>
      <p:ext uri="{BB962C8B-B14F-4D97-AF65-F5344CB8AC3E}">
        <p14:creationId xmlns:p14="http://schemas.microsoft.com/office/powerpoint/2010/main" val="41108451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4"/>
            <a:ext cx="11149013" cy="747897"/>
          </a:xfrm>
        </p:spPr>
        <p:txBody>
          <a:bodyPr/>
          <a:lstStyle>
            <a:lvl1pPr>
              <a:defRPr sz="5396"/>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109" indent="-341109">
              <a:lnSpc>
                <a:spcPct val="90000"/>
              </a:lnSpc>
              <a:buSzPct val="80000"/>
              <a:buFont typeface="Arial" pitchFamily="34" charset="0"/>
              <a:buChar char="•"/>
              <a:defRPr sz="3198"/>
            </a:lvl1pPr>
            <a:lvl2pPr marL="626687" indent="-285578">
              <a:lnSpc>
                <a:spcPct val="90000"/>
              </a:lnSpc>
              <a:buSzPct val="80000"/>
              <a:buFont typeface="Arial" pitchFamily="34" charset="0"/>
              <a:buChar char="•"/>
              <a:defRPr sz="2798"/>
            </a:lvl2pPr>
            <a:lvl3pPr marL="913852" indent="-287166">
              <a:lnSpc>
                <a:spcPct val="90000"/>
              </a:lnSpc>
              <a:buSzPct val="80000"/>
              <a:buFont typeface="Arial" pitchFamily="34" charset="0"/>
              <a:buChar char="•"/>
              <a:defRPr sz="2398"/>
            </a:lvl3pPr>
            <a:lvl4pPr marL="1711885" indent="-225289">
              <a:lnSpc>
                <a:spcPct val="90000"/>
              </a:lnSpc>
              <a:buSzPct val="80000"/>
              <a:buFont typeface="Arial" pitchFamily="34" charset="0"/>
              <a:buChar char="•"/>
              <a:defRPr sz="1998"/>
            </a:lvl4pPr>
            <a:lvl5pPr marL="1943522" indent="-231635">
              <a:lnSpc>
                <a:spcPct val="90000"/>
              </a:lnSpc>
              <a:buSzPct val="80000"/>
              <a:buFont typeface="Arial" pitchFamily="34" charset="0"/>
              <a:buChar char="•"/>
              <a:defRPr sz="1998"/>
            </a:lvl5pPr>
            <a:lvl6pPr>
              <a:defRPr sz="1798"/>
            </a:lvl6pPr>
            <a:lvl7pPr>
              <a:defRPr sz="1798"/>
            </a:lvl7pPr>
            <a:lvl8pPr>
              <a:defRPr sz="1798"/>
            </a:lvl8pPr>
            <a:lvl9pPr>
              <a:defRPr sz="1798"/>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6926" indent="-456926">
              <a:lnSpc>
                <a:spcPct val="90000"/>
              </a:lnSpc>
              <a:buSzPct val="80000"/>
              <a:buFont typeface="Arial" pitchFamily="34" charset="0"/>
              <a:buChar char="•"/>
              <a:defRPr lang="en-US" sz="3198" kern="1200" dirty="0" smtClean="0">
                <a:gradFill>
                  <a:gsLst>
                    <a:gs pos="0">
                      <a:srgbClr val="595959"/>
                    </a:gs>
                    <a:gs pos="86000">
                      <a:srgbClr val="595959"/>
                    </a:gs>
                  </a:gsLst>
                  <a:lin ang="5400000" scaled="0"/>
                </a:gradFill>
                <a:latin typeface="+mn-lt"/>
                <a:ea typeface="+mn-ea"/>
                <a:cs typeface="+mn-cs"/>
              </a:defRPr>
            </a:lvl1pPr>
            <a:lvl2pPr marL="798034" indent="-456926">
              <a:lnSpc>
                <a:spcPct val="90000"/>
              </a:lnSpc>
              <a:buSzPct val="80000"/>
              <a:buFont typeface="Arial" pitchFamily="34" charset="0"/>
              <a:buChar char="•"/>
              <a:defRPr lang="en-US" sz="2798" kern="1200" dirty="0" smtClean="0">
                <a:gradFill>
                  <a:gsLst>
                    <a:gs pos="0">
                      <a:srgbClr val="595959"/>
                    </a:gs>
                    <a:gs pos="86000">
                      <a:srgbClr val="595959"/>
                    </a:gs>
                  </a:gsLst>
                  <a:lin ang="5400000" scaled="0"/>
                </a:gradFill>
                <a:latin typeface="+mn-lt"/>
                <a:ea typeface="+mn-ea"/>
                <a:cs typeface="+mn-cs"/>
              </a:defRPr>
            </a:lvl2pPr>
            <a:lvl3pPr marL="969380" indent="-342694">
              <a:lnSpc>
                <a:spcPct val="90000"/>
              </a:lnSpc>
              <a:buSzPct val="80000"/>
              <a:buFont typeface="Arial" pitchFamily="34" charset="0"/>
              <a:buChar char="•"/>
              <a:defRPr lang="en-US" sz="2398" kern="1200" dirty="0" smtClean="0">
                <a:gradFill>
                  <a:gsLst>
                    <a:gs pos="0">
                      <a:srgbClr val="595959"/>
                    </a:gs>
                    <a:gs pos="86000">
                      <a:srgbClr val="595959"/>
                    </a:gs>
                  </a:gsLst>
                  <a:lin ang="5400000" scaled="0"/>
                </a:gradFill>
                <a:latin typeface="+mn-lt"/>
                <a:ea typeface="+mn-ea"/>
                <a:cs typeface="+mn-cs"/>
              </a:defRPr>
            </a:lvl3pPr>
            <a:lvl4pPr marL="1829290" indent="-342694">
              <a:lnSpc>
                <a:spcPct val="90000"/>
              </a:lnSpc>
              <a:buSzPct val="80000"/>
              <a:buFont typeface="Arial" pitchFamily="34" charset="0"/>
              <a:buChar char="•"/>
              <a:defRPr lang="en-US" sz="1998" kern="1200" dirty="0" smtClean="0">
                <a:gradFill>
                  <a:gsLst>
                    <a:gs pos="0">
                      <a:srgbClr val="595959"/>
                    </a:gs>
                    <a:gs pos="86000">
                      <a:srgbClr val="595959"/>
                    </a:gs>
                  </a:gsLst>
                  <a:lin ang="5400000" scaled="0"/>
                </a:gradFill>
                <a:latin typeface="+mn-lt"/>
                <a:ea typeface="+mn-ea"/>
                <a:cs typeface="+mn-cs"/>
              </a:defRPr>
            </a:lvl4pPr>
            <a:lvl5pPr marL="2054579" indent="-342694">
              <a:lnSpc>
                <a:spcPct val="90000"/>
              </a:lnSpc>
              <a:buSzPct val="80000"/>
              <a:buFont typeface="Arial" pitchFamily="34" charset="0"/>
              <a:buChar char="•"/>
              <a:defRPr lang="en-US" sz="1998" kern="1200" dirty="0">
                <a:gradFill>
                  <a:gsLst>
                    <a:gs pos="0">
                      <a:srgbClr val="595959"/>
                    </a:gs>
                    <a:gs pos="86000">
                      <a:srgbClr val="595959"/>
                    </a:gs>
                  </a:gsLst>
                  <a:lin ang="5400000" scaled="0"/>
                </a:gradFill>
                <a:latin typeface="+mn-lt"/>
                <a:ea typeface="+mn-ea"/>
                <a:cs typeface="+mn-cs"/>
              </a:defRPr>
            </a:lvl5pPr>
            <a:lvl6pPr>
              <a:defRPr sz="1798"/>
            </a:lvl6pPr>
            <a:lvl7pPr>
              <a:defRPr sz="1798"/>
            </a:lvl7pPr>
            <a:lvl8pPr>
              <a:defRPr sz="1798"/>
            </a:lvl8pPr>
            <a:lvl9pPr>
              <a:defRPr sz="1798"/>
            </a:lvl9pPr>
          </a:lstStyle>
          <a:p>
            <a:pPr marL="341109" lvl="0" indent="-341109" algn="l" defTabSz="913815" rtl="0" eaLnBrk="1" latinLnBrk="0" hangingPunct="1">
              <a:lnSpc>
                <a:spcPct val="90000"/>
              </a:lnSpc>
              <a:spcBef>
                <a:spcPct val="20000"/>
              </a:spcBef>
              <a:buSzPct val="80000"/>
              <a:buFont typeface="Arial" pitchFamily="34" charset="0"/>
              <a:buChar char="•"/>
            </a:pPr>
            <a:r>
              <a:rPr lang="en-US" smtClean="0"/>
              <a:t>Click to edit Master text styles</a:t>
            </a:r>
          </a:p>
          <a:p>
            <a:pPr marL="341109" lvl="1" indent="-341109" algn="l" defTabSz="913815" rtl="0" eaLnBrk="1" latinLnBrk="0" hangingPunct="1">
              <a:lnSpc>
                <a:spcPct val="90000"/>
              </a:lnSpc>
              <a:spcBef>
                <a:spcPct val="20000"/>
              </a:spcBef>
              <a:buSzPct val="80000"/>
              <a:buFont typeface="Arial" pitchFamily="34" charset="0"/>
              <a:buChar char="•"/>
            </a:pPr>
            <a:r>
              <a:rPr lang="en-US" smtClean="0"/>
              <a:t>Second level</a:t>
            </a:r>
          </a:p>
          <a:p>
            <a:pPr marL="341109" lvl="2" indent="-341109" algn="l" defTabSz="913815" rtl="0" eaLnBrk="1" latinLnBrk="0" hangingPunct="1">
              <a:lnSpc>
                <a:spcPct val="90000"/>
              </a:lnSpc>
              <a:spcBef>
                <a:spcPct val="20000"/>
              </a:spcBef>
              <a:buSzPct val="80000"/>
              <a:buFont typeface="Arial" pitchFamily="34" charset="0"/>
              <a:buChar char="•"/>
            </a:pPr>
            <a:r>
              <a:rPr lang="en-US" smtClean="0"/>
              <a:t>Third level</a:t>
            </a:r>
          </a:p>
          <a:p>
            <a:pPr marL="341109" lvl="3" indent="-341109" algn="l" defTabSz="913815" rtl="0" eaLnBrk="1" latinLnBrk="0" hangingPunct="1">
              <a:lnSpc>
                <a:spcPct val="90000"/>
              </a:lnSpc>
              <a:spcBef>
                <a:spcPct val="20000"/>
              </a:spcBef>
              <a:buSzPct val="80000"/>
              <a:buFont typeface="Arial" pitchFamily="34" charset="0"/>
              <a:buChar char="•"/>
            </a:pPr>
            <a:r>
              <a:rPr lang="en-US" smtClean="0"/>
              <a:t>Fourth level</a:t>
            </a:r>
          </a:p>
          <a:p>
            <a:pPr marL="341109" lvl="4" indent="-341109" algn="l" defTabSz="91381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361" y="6276925"/>
            <a:ext cx="1680762" cy="386744"/>
          </a:xfrm>
          <a:prstGeom prst="rect">
            <a:avLst/>
          </a:prstGeom>
        </p:spPr>
      </p:pic>
    </p:spTree>
    <p:extLst>
      <p:ext uri="{BB962C8B-B14F-4D97-AF65-F5344CB8AC3E}">
        <p14:creationId xmlns:p14="http://schemas.microsoft.com/office/powerpoint/2010/main" val="2181620692"/>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4"/>
            <a:ext cx="11149013" cy="747897"/>
          </a:xfrm>
        </p:spPr>
        <p:txBody>
          <a:bodyPr/>
          <a:lstStyle>
            <a:lvl1pPr>
              <a:defRPr sz="5396"/>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198" b="0">
                <a:latin typeface="Segoe UI Light" pitchFamily="34" charset="0"/>
              </a:defRPr>
            </a:lvl1pPr>
            <a:lvl2pPr marL="456908" indent="0">
              <a:buNone/>
              <a:defRPr sz="1998" b="1"/>
            </a:lvl2pPr>
            <a:lvl3pPr marL="913815" indent="0">
              <a:buNone/>
              <a:defRPr sz="1798" b="1"/>
            </a:lvl3pPr>
            <a:lvl4pPr marL="1370723" indent="0">
              <a:buNone/>
              <a:defRPr sz="1600" b="1"/>
            </a:lvl4pPr>
            <a:lvl5pPr marL="1827630" indent="0">
              <a:buNone/>
              <a:defRPr sz="1600" b="1"/>
            </a:lvl5pPr>
            <a:lvl6pPr marL="2284537" indent="0">
              <a:buNone/>
              <a:defRPr sz="1600" b="1"/>
            </a:lvl6pPr>
            <a:lvl7pPr marL="2741444" indent="0">
              <a:buNone/>
              <a:defRPr sz="1600" b="1"/>
            </a:lvl7pPr>
            <a:lvl8pPr marL="3198352" indent="0">
              <a:buNone/>
              <a:defRPr sz="1600" b="1"/>
            </a:lvl8pPr>
            <a:lvl9pPr marL="365526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6"/>
            <a:ext cx="5484971" cy="1945148"/>
          </a:xfrm>
        </p:spPr>
        <p:txBody>
          <a:bodyPr/>
          <a:lstStyle>
            <a:lvl1pPr marL="402983" indent="-402983">
              <a:buSzPct val="80000"/>
              <a:buFont typeface="Arial" pitchFamily="34" charset="0"/>
              <a:buChar char="•"/>
              <a:defRPr sz="2798"/>
            </a:lvl1pPr>
            <a:lvl2pPr marL="744092" indent="-322069">
              <a:buSzPct val="80000"/>
              <a:buFont typeface="Arial" pitchFamily="34" charset="0"/>
              <a:buChar char="•"/>
              <a:defRPr sz="2798"/>
            </a:lvl2pPr>
            <a:lvl3pPr marL="1026497" indent="-282405" defTabSz="1029670">
              <a:buSzPct val="80000"/>
              <a:buFont typeface="Arial" pitchFamily="34" charset="0"/>
              <a:buChar char="•"/>
              <a:defRPr sz="2398"/>
            </a:lvl3pPr>
            <a:lvl4pPr marL="1316835" indent="-287166">
              <a:buSzPct val="80000"/>
              <a:buFont typeface="Arial" pitchFamily="34" charset="0"/>
              <a:buChar char="•"/>
              <a:defRPr sz="1998"/>
            </a:lvl4pPr>
            <a:lvl5pPr marL="1540539" indent="-223704">
              <a:buSzPct val="80000"/>
              <a:buFont typeface="Arial" pitchFamily="34" charset="0"/>
              <a:buChar char="•"/>
              <a:defRPr sz="1998"/>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198" b="0">
                <a:latin typeface="Segoe UI Light" pitchFamily="34" charset="0"/>
              </a:defRPr>
            </a:lvl1pPr>
            <a:lvl2pPr marL="456908" indent="0">
              <a:buNone/>
              <a:defRPr sz="1998" b="1"/>
            </a:lvl2pPr>
            <a:lvl3pPr marL="913815" indent="0">
              <a:buNone/>
              <a:defRPr sz="1798" b="1"/>
            </a:lvl3pPr>
            <a:lvl4pPr marL="1370723" indent="0">
              <a:buNone/>
              <a:defRPr sz="1600" b="1"/>
            </a:lvl4pPr>
            <a:lvl5pPr marL="1827630" indent="0">
              <a:buNone/>
              <a:defRPr sz="1600" b="1"/>
            </a:lvl5pPr>
            <a:lvl6pPr marL="2284537" indent="0">
              <a:buNone/>
              <a:defRPr sz="1600" b="1"/>
            </a:lvl6pPr>
            <a:lvl7pPr marL="2741444" indent="0">
              <a:buNone/>
              <a:defRPr sz="1600" b="1"/>
            </a:lvl7pPr>
            <a:lvl8pPr marL="3198352" indent="0">
              <a:buNone/>
              <a:defRPr sz="1600" b="1"/>
            </a:lvl8pPr>
            <a:lvl9pPr marL="365526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143" indent="-296143">
              <a:buSzPct val="80000"/>
              <a:buFont typeface="Arial" pitchFamily="34" charset="0"/>
              <a:buChar char="•"/>
              <a:defRPr lang="en-US" sz="2798" kern="1200" dirty="0" smtClean="0">
                <a:gradFill>
                  <a:gsLst>
                    <a:gs pos="0">
                      <a:srgbClr val="595959"/>
                    </a:gs>
                    <a:gs pos="86000">
                      <a:srgbClr val="595959"/>
                    </a:gs>
                  </a:gsLst>
                  <a:lin ang="5400000" scaled="0"/>
                </a:gradFill>
                <a:latin typeface="+mn-lt"/>
                <a:ea typeface="+mn-ea"/>
                <a:cs typeface="+mn-cs"/>
              </a:defRPr>
            </a:lvl1pPr>
            <a:lvl2pPr marL="456926" indent="-456926">
              <a:buSzPct val="80000"/>
              <a:buFont typeface="Arial" pitchFamily="34" charset="0"/>
              <a:buChar char="•"/>
              <a:defRPr lang="en-US" sz="2798" kern="1200" dirty="0" smtClean="0">
                <a:gradFill>
                  <a:gsLst>
                    <a:gs pos="0">
                      <a:srgbClr val="595959"/>
                    </a:gs>
                    <a:gs pos="86000">
                      <a:srgbClr val="595959"/>
                    </a:gs>
                  </a:gsLst>
                  <a:lin ang="5400000" scaled="0"/>
                </a:gradFill>
                <a:latin typeface="+mn-lt"/>
                <a:ea typeface="+mn-ea"/>
                <a:cs typeface="+mn-cs"/>
              </a:defRPr>
            </a:lvl2pPr>
            <a:lvl3pPr marL="764716" indent="-342694">
              <a:buSzPct val="80000"/>
              <a:buFont typeface="Arial" pitchFamily="34" charset="0"/>
              <a:buChar char="•"/>
              <a:defRPr lang="en-US" sz="2398" kern="1200" dirty="0" smtClean="0">
                <a:gradFill>
                  <a:gsLst>
                    <a:gs pos="0">
                      <a:srgbClr val="595959"/>
                    </a:gs>
                    <a:gs pos="86000">
                      <a:srgbClr val="595959"/>
                    </a:gs>
                  </a:gsLst>
                  <a:lin ang="5400000" scaled="0"/>
                </a:gradFill>
                <a:latin typeface="+mn-lt"/>
                <a:ea typeface="+mn-ea"/>
                <a:cs typeface="+mn-cs"/>
              </a:defRPr>
            </a:lvl3pPr>
            <a:lvl4pPr marL="1372363" indent="-342694">
              <a:buSzPct val="80000"/>
              <a:buFont typeface="Arial" pitchFamily="34" charset="0"/>
              <a:buChar char="•"/>
              <a:defRPr lang="en-US" sz="1998" kern="1200" dirty="0" smtClean="0">
                <a:gradFill>
                  <a:gsLst>
                    <a:gs pos="0">
                      <a:srgbClr val="595959"/>
                    </a:gs>
                    <a:gs pos="86000">
                      <a:srgbClr val="595959"/>
                    </a:gs>
                  </a:gsLst>
                  <a:lin ang="5400000" scaled="0"/>
                </a:gradFill>
                <a:latin typeface="+mn-lt"/>
                <a:ea typeface="+mn-ea"/>
                <a:cs typeface="+mn-cs"/>
              </a:defRPr>
            </a:lvl4pPr>
            <a:lvl5pPr marL="1086786" indent="-342694">
              <a:buSzPct val="80000"/>
              <a:buFont typeface="Arial" pitchFamily="34" charset="0"/>
              <a:buChar char="•"/>
              <a:defRPr lang="en-US" sz="1998" kern="1200" dirty="0">
                <a:gradFill>
                  <a:gsLst>
                    <a:gs pos="0">
                      <a:srgbClr val="595959"/>
                    </a:gs>
                    <a:gs pos="86000">
                      <a:srgbClr val="595959"/>
                    </a:gs>
                  </a:gsLst>
                  <a:lin ang="5400000" scaled="0"/>
                </a:gradFill>
                <a:latin typeface="+mn-lt"/>
                <a:ea typeface="+mn-ea"/>
                <a:cs typeface="+mn-cs"/>
              </a:defRPr>
            </a:lvl5pPr>
            <a:lvl6pPr marL="1372363" indent="-342694">
              <a:defRPr sz="1600"/>
            </a:lvl6pPr>
            <a:lvl7pPr marL="1602413" indent="-285578">
              <a:defRPr sz="1600"/>
            </a:lvl7pPr>
            <a:lvl8pPr>
              <a:defRPr sz="1600"/>
            </a:lvl8pPr>
            <a:lvl9pPr>
              <a:defRPr sz="1600"/>
            </a:lvl9pPr>
          </a:lstStyle>
          <a:p>
            <a:pPr marL="402983" lvl="0" indent="-402983" algn="l" defTabSz="913815" rtl="0" eaLnBrk="1" latinLnBrk="0" hangingPunct="1">
              <a:lnSpc>
                <a:spcPct val="90000"/>
              </a:lnSpc>
              <a:spcBef>
                <a:spcPct val="20000"/>
              </a:spcBef>
              <a:buSzPct val="80000"/>
            </a:pPr>
            <a:r>
              <a:rPr lang="en-US" smtClean="0"/>
              <a:t>Click to edit Master text styles</a:t>
            </a:r>
          </a:p>
          <a:p>
            <a:pPr marL="402983" lvl="1" indent="-402983" algn="l" defTabSz="913815" rtl="0" eaLnBrk="1" latinLnBrk="0" hangingPunct="1">
              <a:lnSpc>
                <a:spcPct val="90000"/>
              </a:lnSpc>
              <a:spcBef>
                <a:spcPct val="20000"/>
              </a:spcBef>
              <a:buSzPct val="80000"/>
            </a:pPr>
            <a:r>
              <a:rPr lang="en-US" smtClean="0"/>
              <a:t>Second level</a:t>
            </a:r>
          </a:p>
          <a:p>
            <a:pPr marL="402983" lvl="2" indent="-402983" algn="l" defTabSz="913815" rtl="0" eaLnBrk="1" latinLnBrk="0" hangingPunct="1">
              <a:lnSpc>
                <a:spcPct val="90000"/>
              </a:lnSpc>
              <a:spcBef>
                <a:spcPct val="20000"/>
              </a:spcBef>
              <a:buSzPct val="80000"/>
            </a:pPr>
            <a:r>
              <a:rPr lang="en-US" smtClean="0"/>
              <a:t>Third level</a:t>
            </a:r>
          </a:p>
          <a:p>
            <a:pPr marL="402983" lvl="3" indent="-402983" algn="l" defTabSz="913815" rtl="0" eaLnBrk="1" latinLnBrk="0" hangingPunct="1">
              <a:lnSpc>
                <a:spcPct val="90000"/>
              </a:lnSpc>
              <a:spcBef>
                <a:spcPct val="20000"/>
              </a:spcBef>
              <a:buSzPct val="80000"/>
            </a:pPr>
            <a:r>
              <a:rPr lang="en-US" smtClean="0"/>
              <a:t>Fourth level</a:t>
            </a:r>
          </a:p>
          <a:p>
            <a:pPr marL="402983" lvl="4" indent="-402983" algn="l" defTabSz="913815" rtl="0" eaLnBrk="1" latinLnBrk="0" hangingPunct="1">
              <a:lnSpc>
                <a:spcPct val="90000"/>
              </a:lnSpc>
              <a:spcBef>
                <a:spcPct val="20000"/>
              </a:spcBef>
              <a:buSzPct val="80000"/>
            </a:pPr>
            <a:r>
              <a:rPr lang="en-US" smtClean="0"/>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361" y="6276925"/>
            <a:ext cx="1680762" cy="386744"/>
          </a:xfrm>
          <a:prstGeom prst="rect">
            <a:avLst/>
          </a:prstGeom>
        </p:spPr>
      </p:pic>
    </p:spTree>
    <p:extLst>
      <p:ext uri="{BB962C8B-B14F-4D97-AF65-F5344CB8AC3E}">
        <p14:creationId xmlns:p14="http://schemas.microsoft.com/office/powerpoint/2010/main" val="397238694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4"/>
            <a:ext cx="11149013" cy="747897"/>
          </a:xfrm>
        </p:spPr>
        <p:txBody>
          <a:bodyPr/>
          <a:lstStyle>
            <a:lvl1pPr>
              <a:defRPr sz="5396"/>
            </a:lvl1pPr>
          </a:lstStyle>
          <a:p>
            <a:r>
              <a:rPr lang="en-US" dirty="0" smtClean="0"/>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361" y="6276925"/>
            <a:ext cx="1680762" cy="386744"/>
          </a:xfrm>
          <a:prstGeom prst="rect">
            <a:avLst/>
          </a:prstGeom>
        </p:spPr>
      </p:pic>
    </p:spTree>
    <p:extLst>
      <p:ext uri="{BB962C8B-B14F-4D97-AF65-F5344CB8AC3E}">
        <p14:creationId xmlns:p14="http://schemas.microsoft.com/office/powerpoint/2010/main" val="2583995535"/>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361" y="6276925"/>
            <a:ext cx="1680762" cy="386744"/>
          </a:xfrm>
          <a:prstGeom prst="rect">
            <a:avLst/>
          </a:prstGeom>
        </p:spPr>
      </p:pic>
    </p:spTree>
    <p:extLst>
      <p:ext uri="{BB962C8B-B14F-4D97-AF65-F5344CB8AC3E}">
        <p14:creationId xmlns:p14="http://schemas.microsoft.com/office/powerpoint/2010/main" val="2457042204"/>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772821657"/>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56" tIns="45679" rIns="91356" bIns="45679" numCol="1" spcCol="0" rtlCol="0" anchor="ctr" anchorCtr="0" compatLnSpc="1">
            <a:prstTxWarp prst="textNoShape">
              <a:avLst/>
            </a:prstTxWarp>
          </a:bodyPr>
          <a:lstStyle/>
          <a:p>
            <a:pPr algn="ctr" defTabSz="913240" fontAlgn="base">
              <a:spcBef>
                <a:spcPct val="0"/>
              </a:spcBef>
              <a:spcAft>
                <a:spcPct val="0"/>
              </a:spcAft>
            </a:pPr>
            <a:endParaRPr lang="en-US" sz="2198"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815" rtl="0" eaLnBrk="1" latinLnBrk="0" hangingPunct="1">
              <a:lnSpc>
                <a:spcPct val="90000"/>
              </a:lnSpc>
              <a:spcBef>
                <a:spcPct val="0"/>
              </a:spcBef>
              <a:buNone/>
              <a:defRPr lang="en-US" sz="5396"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3806" y="3417661"/>
            <a:ext cx="6945312" cy="1241878"/>
          </a:xfrm>
        </p:spPr>
        <p:txBody>
          <a:bodyPr lIns="182880" tIns="182880" anchor="ctr" anchorCtr="0"/>
          <a:lstStyle>
            <a:lvl1pPr marL="574331" indent="-571158">
              <a:spcAft>
                <a:spcPts val="1200"/>
              </a:spcAft>
              <a:buNone/>
              <a:defRPr lang="en-US" sz="4398"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8" kern="1200" spc="-50" baseline="0" dirty="0">
                <a:gradFill>
                  <a:gsLst>
                    <a:gs pos="0">
                      <a:srgbClr val="595959"/>
                    </a:gs>
                    <a:gs pos="86000">
                      <a:srgbClr val="595959"/>
                    </a:gs>
                  </a:gsLst>
                  <a:lin ang="5400000" scaled="0"/>
                </a:gradFill>
                <a:latin typeface="+mn-lt"/>
                <a:ea typeface="+mn-ea"/>
                <a:cs typeface="+mn-cs"/>
              </a:defRPr>
            </a:lvl2pPr>
          </a:lstStyle>
          <a:p>
            <a:pPr marL="3173" lvl="0" indent="0" algn="l" defTabSz="913815" rtl="0" eaLnBrk="1" latinLnBrk="0" hangingPunct="1">
              <a:lnSpc>
                <a:spcPct val="90000"/>
              </a:lnSpc>
              <a:spcBef>
                <a:spcPts val="0"/>
              </a:spcBef>
              <a:spcAft>
                <a:spcPts val="900"/>
              </a:spcAft>
              <a:buSzPct val="80000"/>
            </a:pPr>
            <a:r>
              <a:rPr lang="en-US" dirty="0" smtClean="0"/>
              <a:t>Click to edit Master text styles</a:t>
            </a:r>
          </a:p>
          <a:p>
            <a:pPr marL="3173" lvl="1" indent="0" algn="l" defTabSz="913815"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63" tIns="41131" rIns="82263" bIns="41131" numCol="1" anchor="t" anchorCtr="0" compatLnSpc="1">
            <a:prstTxWarp prst="textNoShape">
              <a:avLst/>
            </a:prstTxWarp>
          </a:bodyPr>
          <a:lstStyle/>
          <a:p>
            <a:pPr defTabSz="1218255"/>
            <a:endParaRPr lang="en-US" sz="1600">
              <a:solidFill>
                <a:srgbClr val="292929"/>
              </a:solidFill>
            </a:endParaRPr>
          </a:p>
        </p:txBody>
      </p:sp>
    </p:spTree>
    <p:extLst>
      <p:ext uri="{BB962C8B-B14F-4D97-AF65-F5344CB8AC3E}">
        <p14:creationId xmlns:p14="http://schemas.microsoft.com/office/powerpoint/2010/main" val="292812304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4"/>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17200914"/>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 id="2147483844" r:id="rId15"/>
    <p:sldLayoutId id="2147483845" r:id="rId16"/>
    <p:sldLayoutId id="2147483846" r:id="rId17"/>
    <p:sldLayoutId id="2147483847" r:id="rId18"/>
    <p:sldLayoutId id="2147483849" r:id="rId19"/>
  </p:sldLayoutIdLst>
  <p:transition>
    <p:fade/>
  </p:transition>
  <p:timing>
    <p:tnLst>
      <p:par>
        <p:cTn id="1" dur="indefinite" restart="never" nodeType="tmRoot"/>
      </p:par>
    </p:tnLst>
  </p:timing>
  <p:txStyles>
    <p:titleStyle>
      <a:lvl1pPr algn="l" defTabSz="913815" rtl="0" eaLnBrk="1" latinLnBrk="0" hangingPunct="1">
        <a:lnSpc>
          <a:spcPct val="90000"/>
        </a:lnSpc>
        <a:spcBef>
          <a:spcPct val="0"/>
        </a:spcBef>
        <a:buNone/>
        <a:defRPr lang="en-US" sz="5396"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099" indent="-460099" algn="l" defTabSz="913815" rtl="0" eaLnBrk="1" latinLnBrk="0" hangingPunct="1">
        <a:lnSpc>
          <a:spcPct val="90000"/>
        </a:lnSpc>
        <a:spcBef>
          <a:spcPct val="20000"/>
        </a:spcBef>
        <a:buSzPct val="80000"/>
        <a:buFont typeface="Arial" pitchFamily="34" charset="0"/>
        <a:buChar char="•"/>
        <a:defRPr sz="3198" kern="1200">
          <a:gradFill>
            <a:gsLst>
              <a:gs pos="0">
                <a:srgbClr val="595959"/>
              </a:gs>
              <a:gs pos="86000">
                <a:srgbClr val="595959"/>
              </a:gs>
            </a:gsLst>
            <a:lin ang="5400000" scaled="0"/>
          </a:gradFill>
          <a:latin typeface="+mn-lt"/>
          <a:ea typeface="+mn-ea"/>
          <a:cs typeface="+mn-cs"/>
        </a:defRPr>
      </a:lvl1pPr>
      <a:lvl2pPr marL="855149" indent="-395050" algn="l" defTabSz="913815" rtl="0" eaLnBrk="1" latinLnBrk="0" hangingPunct="1">
        <a:lnSpc>
          <a:spcPct val="90000"/>
        </a:lnSpc>
        <a:spcBef>
          <a:spcPct val="20000"/>
        </a:spcBef>
        <a:buSzPct val="80000"/>
        <a:buFont typeface="Arial" pitchFamily="34" charset="0"/>
        <a:buChar char="•"/>
        <a:defRPr sz="2798" kern="1200">
          <a:gradFill>
            <a:gsLst>
              <a:gs pos="0">
                <a:srgbClr val="595959"/>
              </a:gs>
              <a:gs pos="86000">
                <a:srgbClr val="595959"/>
              </a:gs>
            </a:gsLst>
            <a:lin ang="5400000" scaled="0"/>
          </a:gradFill>
          <a:latin typeface="+mn-lt"/>
          <a:ea typeface="+mn-ea"/>
          <a:cs typeface="+mn-cs"/>
        </a:defRPr>
      </a:lvl2pPr>
      <a:lvl3pPr marL="1258132" indent="-402983" algn="l" defTabSz="913815" rtl="0" eaLnBrk="1" latinLnBrk="0" hangingPunct="1">
        <a:lnSpc>
          <a:spcPct val="90000"/>
        </a:lnSpc>
        <a:spcBef>
          <a:spcPct val="20000"/>
        </a:spcBef>
        <a:buSzPct val="80000"/>
        <a:buFont typeface="Arial" pitchFamily="34" charset="0"/>
        <a:buChar char="•"/>
        <a:defRPr sz="2398" kern="1200">
          <a:gradFill>
            <a:gsLst>
              <a:gs pos="0">
                <a:srgbClr val="595959"/>
              </a:gs>
              <a:gs pos="86000">
                <a:srgbClr val="595959"/>
              </a:gs>
            </a:gsLst>
            <a:lin ang="5400000" scaled="0"/>
          </a:gradFill>
          <a:latin typeface="+mn-lt"/>
          <a:ea typeface="+mn-ea"/>
          <a:cs typeface="+mn-cs"/>
        </a:defRPr>
      </a:lvl3pPr>
      <a:lvl4pPr marL="1604001" indent="-345867" algn="l" defTabSz="913815" rtl="0" eaLnBrk="1" latinLnBrk="0" hangingPunct="1">
        <a:lnSpc>
          <a:spcPct val="90000"/>
        </a:lnSpc>
        <a:spcBef>
          <a:spcPct val="20000"/>
        </a:spcBef>
        <a:buSzPct val="80000"/>
        <a:buFont typeface="Arial" pitchFamily="34" charset="0"/>
        <a:buChar char="•"/>
        <a:defRPr sz="1998" kern="1200">
          <a:gradFill>
            <a:gsLst>
              <a:gs pos="0">
                <a:srgbClr val="595959"/>
              </a:gs>
              <a:gs pos="86000">
                <a:srgbClr val="595959"/>
              </a:gs>
            </a:gsLst>
            <a:lin ang="5400000" scaled="0"/>
          </a:gradFill>
          <a:latin typeface="+mn-lt"/>
          <a:ea typeface="+mn-ea"/>
          <a:cs typeface="+mn-cs"/>
        </a:defRPr>
      </a:lvl4pPr>
      <a:lvl5pPr marL="1940349" indent="-336348" algn="l" defTabSz="913815" rtl="0" eaLnBrk="1" latinLnBrk="0" hangingPunct="1">
        <a:lnSpc>
          <a:spcPct val="90000"/>
        </a:lnSpc>
        <a:spcBef>
          <a:spcPct val="20000"/>
        </a:spcBef>
        <a:buSzPct val="80000"/>
        <a:buFont typeface="Arial" pitchFamily="34" charset="0"/>
        <a:buChar char="•"/>
        <a:defRPr sz="1998" kern="1200">
          <a:gradFill>
            <a:gsLst>
              <a:gs pos="0">
                <a:srgbClr val="595959"/>
              </a:gs>
              <a:gs pos="86000">
                <a:srgbClr val="595959"/>
              </a:gs>
            </a:gsLst>
            <a:lin ang="5400000" scaled="0"/>
          </a:gradFill>
          <a:latin typeface="+mn-lt"/>
          <a:ea typeface="+mn-ea"/>
          <a:cs typeface="+mn-cs"/>
        </a:defRPr>
      </a:lvl5pPr>
      <a:lvl6pPr marL="2512991" indent="-228453" algn="l" defTabSz="913815"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2969898" indent="-228453" algn="l" defTabSz="913815"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26806" indent="-228453" algn="l" defTabSz="913815"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883714" indent="-228453" algn="l" defTabSz="913815"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13815" rtl="0" eaLnBrk="1" latinLnBrk="0" hangingPunct="1">
        <a:defRPr sz="1798" kern="1200">
          <a:solidFill>
            <a:schemeClr val="tx1"/>
          </a:solidFill>
          <a:latin typeface="+mn-lt"/>
          <a:ea typeface="+mn-ea"/>
          <a:cs typeface="+mn-cs"/>
        </a:defRPr>
      </a:lvl1pPr>
      <a:lvl2pPr marL="456908" algn="l" defTabSz="913815" rtl="0" eaLnBrk="1" latinLnBrk="0" hangingPunct="1">
        <a:defRPr sz="1798" kern="1200">
          <a:solidFill>
            <a:schemeClr val="tx1"/>
          </a:solidFill>
          <a:latin typeface="+mn-lt"/>
          <a:ea typeface="+mn-ea"/>
          <a:cs typeface="+mn-cs"/>
        </a:defRPr>
      </a:lvl2pPr>
      <a:lvl3pPr marL="913815" algn="l" defTabSz="913815" rtl="0" eaLnBrk="1" latinLnBrk="0" hangingPunct="1">
        <a:defRPr sz="1798" kern="1200">
          <a:solidFill>
            <a:schemeClr val="tx1"/>
          </a:solidFill>
          <a:latin typeface="+mn-lt"/>
          <a:ea typeface="+mn-ea"/>
          <a:cs typeface="+mn-cs"/>
        </a:defRPr>
      </a:lvl3pPr>
      <a:lvl4pPr marL="1370723" algn="l" defTabSz="913815" rtl="0" eaLnBrk="1" latinLnBrk="0" hangingPunct="1">
        <a:defRPr sz="1798" kern="1200">
          <a:solidFill>
            <a:schemeClr val="tx1"/>
          </a:solidFill>
          <a:latin typeface="+mn-lt"/>
          <a:ea typeface="+mn-ea"/>
          <a:cs typeface="+mn-cs"/>
        </a:defRPr>
      </a:lvl4pPr>
      <a:lvl5pPr marL="1827630" algn="l" defTabSz="913815" rtl="0" eaLnBrk="1" latinLnBrk="0" hangingPunct="1">
        <a:defRPr sz="1798" kern="1200">
          <a:solidFill>
            <a:schemeClr val="tx1"/>
          </a:solidFill>
          <a:latin typeface="+mn-lt"/>
          <a:ea typeface="+mn-ea"/>
          <a:cs typeface="+mn-cs"/>
        </a:defRPr>
      </a:lvl5pPr>
      <a:lvl6pPr marL="2284537" algn="l" defTabSz="913815" rtl="0" eaLnBrk="1" latinLnBrk="0" hangingPunct="1">
        <a:defRPr sz="1798" kern="1200">
          <a:solidFill>
            <a:schemeClr val="tx1"/>
          </a:solidFill>
          <a:latin typeface="+mn-lt"/>
          <a:ea typeface="+mn-ea"/>
          <a:cs typeface="+mn-cs"/>
        </a:defRPr>
      </a:lvl6pPr>
      <a:lvl7pPr marL="2741444" algn="l" defTabSz="913815" rtl="0" eaLnBrk="1" latinLnBrk="0" hangingPunct="1">
        <a:defRPr sz="1798" kern="1200">
          <a:solidFill>
            <a:schemeClr val="tx1"/>
          </a:solidFill>
          <a:latin typeface="+mn-lt"/>
          <a:ea typeface="+mn-ea"/>
          <a:cs typeface="+mn-cs"/>
        </a:defRPr>
      </a:lvl7pPr>
      <a:lvl8pPr marL="3198352" algn="l" defTabSz="913815" rtl="0" eaLnBrk="1" latinLnBrk="0" hangingPunct="1">
        <a:defRPr sz="1798" kern="1200">
          <a:solidFill>
            <a:schemeClr val="tx1"/>
          </a:solidFill>
          <a:latin typeface="+mn-lt"/>
          <a:ea typeface="+mn-ea"/>
          <a:cs typeface="+mn-cs"/>
        </a:defRPr>
      </a:lvl8pPr>
      <a:lvl9pPr marL="3655260" algn="l" defTabSz="913815" rtl="0" eaLnBrk="1" latinLnBrk="0" hangingPunct="1">
        <a:defRPr sz="17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image" Target="../media/image27.jpeg"/><Relationship Id="rId21" Type="http://schemas.openxmlformats.org/officeDocument/2006/relationships/tags" Target="../tags/tag21.xml"/><Relationship Id="rId34" Type="http://schemas.openxmlformats.org/officeDocument/2006/relationships/image" Target="../media/image23.emf"/><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oleObject" Target="../embeddings/oleObject1.bin"/><Relationship Id="rId38" Type="http://schemas.openxmlformats.org/officeDocument/2006/relationships/image" Target="../media/image26.jpeg"/><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tags" Target="../tags/tag29.xml"/><Relationship Id="rId1" Type="http://schemas.openxmlformats.org/officeDocument/2006/relationships/vmlDrawing" Target="../drawings/vmlDrawing1.v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notesSlide" Target="../notesSlides/notesSlide14.xml"/><Relationship Id="rId37" Type="http://schemas.openxmlformats.org/officeDocument/2006/relationships/hyperlink" Target="http://www.google.com/imgres?imgurl=http://richfrombechtle.files.wordpress.com/2008/10/vs2010archexplorer.jpg&amp;imgrefurl=http://richfrombechtle.wordpress.com/2008/10/13/&amp;usg=__qPArABkba3JddWP-O2AT7MRoU1s=&amp;h=500&amp;w=749&amp;sz=95&amp;hl=en&amp;start=3&amp;zoom=1&amp;itbs=1&amp;tbnid=mMsoPo--rTSTfM:&amp;tbnh=94&amp;tbnw=141&amp;prev=/images?q=visual+Studio+Application&amp;hl=en&amp;sa=X&amp;tbs=isch:1&amp;prmd=ivns&amp;ei=TGhwTYmPNsKTtwflnuiTDw" TargetMode="Externa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image" Target="../media/image25.png"/><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slideLayout" Target="../slideLayouts/slideLayout6.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image" Target="../media/image24.png"/><Relationship Id="rId8" Type="http://schemas.openxmlformats.org/officeDocument/2006/relationships/tags" Target="../tags/tag8.xml"/><Relationship Id="rId3" Type="http://schemas.openxmlformats.org/officeDocument/2006/relationships/tags" Target="../tags/tag3.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hyperlink" Target="http://www.layerscape.org/Home/GetStarted" TargetMode="External"/><Relationship Id="rId2" Type="http://schemas.openxmlformats.org/officeDocument/2006/relationships/hyperlink" Target="http://worldwidetelescope.org/" TargetMode="External"/><Relationship Id="rId1" Type="http://schemas.openxmlformats.org/officeDocument/2006/relationships/slideLayout" Target="../slideLayouts/slideLayout2.xml"/><Relationship Id="rId4" Type="http://schemas.openxmlformats.org/officeDocument/2006/relationships/hyperlink" Target="http://www.layerscape.org/Home/LearnMor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www.microsoft.com/en-us/download/details.aspx?id=38395" TargetMode="External"/><Relationship Id="rId2" Type="http://schemas.openxmlformats.org/officeDocument/2006/relationships/hyperlink" Target="http://www.microsoft.com/en-us/download/confirmation.aspx?id=39379"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Excel Power Tools</a:t>
            </a:r>
            <a:endParaRPr lang="en-US" dirty="0"/>
          </a:p>
        </p:txBody>
      </p:sp>
      <p:sp>
        <p:nvSpPr>
          <p:cNvPr id="2" name="Text Placeholder 1"/>
          <p:cNvSpPr>
            <a:spLocks noGrp="1"/>
          </p:cNvSpPr>
          <p:nvPr>
            <p:ph type="body" sz="quarter" idx="11"/>
          </p:nvPr>
        </p:nvSpPr>
        <p:spPr/>
        <p:txBody>
          <a:bodyPr/>
          <a:lstStyle/>
          <a:p>
            <a:r>
              <a:rPr lang="en-US" b="1" dirty="0" smtClean="0"/>
              <a:t>Microsoft Research</a:t>
            </a:r>
          </a:p>
          <a:p>
            <a:r>
              <a:rPr lang="en-US" dirty="0" smtClean="0"/>
              <a:t>Microsoft Azure for Research Training</a:t>
            </a:r>
            <a:endParaRPr lang="en-US" dirty="0"/>
          </a:p>
        </p:txBody>
      </p:sp>
    </p:spTree>
    <p:extLst>
      <p:ext uri="{BB962C8B-B14F-4D97-AF65-F5344CB8AC3E}">
        <p14:creationId xmlns:p14="http://schemas.microsoft.com/office/powerpoint/2010/main" val="3904417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485"/>
            <a:ext cx="9412563" cy="210428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0" rIns="91412" bIns="91416" numCol="1" rtlCol="0" anchor="b" anchorCtr="0" compatLnSpc="1">
            <a:prstTxWarp prst="textNoShape">
              <a:avLst/>
            </a:prstTxWarp>
          </a:bodyPr>
          <a:lstStyle/>
          <a:p>
            <a:pPr defTabSz="913825" fontAlgn="base">
              <a:spcBef>
                <a:spcPct val="0"/>
              </a:spcBef>
              <a:spcAft>
                <a:spcPct val="0"/>
              </a:spcAft>
            </a:pPr>
            <a:endParaRPr lang="en-US" sz="2199" dirty="0">
              <a:solidFill>
                <a:srgbClr val="00AEEF">
                  <a:alpha val="99000"/>
                </a:srgbClr>
              </a:solidFill>
            </a:endParaRPr>
          </a:p>
        </p:txBody>
      </p:sp>
      <p:sp>
        <p:nvSpPr>
          <p:cNvPr id="2" name="Title 1"/>
          <p:cNvSpPr>
            <a:spLocks noGrp="1"/>
          </p:cNvSpPr>
          <p:nvPr>
            <p:ph type="title"/>
          </p:nvPr>
        </p:nvSpPr>
        <p:spPr>
          <a:xfrm>
            <a:off x="599101" y="3133680"/>
            <a:ext cx="10235121" cy="747897"/>
          </a:xfrm>
        </p:spPr>
        <p:txBody>
          <a:bodyPr/>
          <a:lstStyle/>
          <a:p>
            <a:r>
              <a:rPr lang="en-US" sz="5400" dirty="0" smtClean="0">
                <a:gradFill>
                  <a:gsLst>
                    <a:gs pos="1250">
                      <a:srgbClr val="FFFFFF"/>
                    </a:gs>
                    <a:gs pos="100000">
                      <a:srgbClr val="FFFFFF"/>
                    </a:gs>
                  </a:gsLst>
                  <a:lin ang="5400000" scaled="0"/>
                </a:gradFill>
              </a:rPr>
              <a:t>PowerPivot, Power View Demo</a:t>
            </a:r>
            <a:endParaRPr lang="en-US" sz="5400" dirty="0"/>
          </a:p>
        </p:txBody>
      </p:sp>
    </p:spTree>
    <p:extLst>
      <p:ext uri="{BB962C8B-B14F-4D97-AF65-F5344CB8AC3E}">
        <p14:creationId xmlns:p14="http://schemas.microsoft.com/office/powerpoint/2010/main" val="4111921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Current State of the Art</a:t>
            </a:r>
            <a:endParaRPr lang="en-US" dirty="0"/>
          </a:p>
        </p:txBody>
      </p:sp>
      <p:pic>
        <p:nvPicPr>
          <p:cNvPr id="4" name="Picture 3"/>
          <p:cNvPicPr>
            <a:picLocks noChangeAspect="1"/>
          </p:cNvPicPr>
          <p:nvPr/>
        </p:nvPicPr>
        <p:blipFill>
          <a:blip r:embed="rId3"/>
          <a:stretch>
            <a:fillRect/>
          </a:stretch>
        </p:blipFill>
        <p:spPr>
          <a:xfrm>
            <a:off x="3942157" y="3880208"/>
            <a:ext cx="7786821" cy="1581489"/>
          </a:xfrm>
          <a:prstGeom prst="rect">
            <a:avLst/>
          </a:prstGeom>
          <a:ln>
            <a:noFill/>
          </a:ln>
          <a:effectLst>
            <a:outerShdw blurRad="50800" dist="38100" dir="2700000" algn="tl" rotWithShape="0">
              <a:prstClr val="black">
                <a:alpha val="40000"/>
              </a:prstClr>
            </a:outerShdw>
            <a:softEdge rad="127000"/>
          </a:effectLst>
        </p:spPr>
      </p:pic>
    </p:spTree>
    <p:extLst>
      <p:ext uri="{BB962C8B-B14F-4D97-AF65-F5344CB8AC3E}">
        <p14:creationId xmlns:p14="http://schemas.microsoft.com/office/powerpoint/2010/main" val="167274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The Data tab – the old way</a:t>
            </a:r>
            <a:endParaRPr lang="en-US" dirty="0"/>
          </a:p>
        </p:txBody>
      </p:sp>
      <p:pic>
        <p:nvPicPr>
          <p:cNvPr id="5" name="Picture 4"/>
          <p:cNvPicPr>
            <a:picLocks noChangeAspect="1"/>
          </p:cNvPicPr>
          <p:nvPr/>
        </p:nvPicPr>
        <p:blipFill>
          <a:blip r:embed="rId3"/>
          <a:stretch>
            <a:fillRect/>
          </a:stretch>
        </p:blipFill>
        <p:spPr>
          <a:xfrm>
            <a:off x="1221934" y="2382979"/>
            <a:ext cx="9961124" cy="2023085"/>
          </a:xfrm>
          <a:prstGeom prst="rect">
            <a:avLst/>
          </a:prstGeom>
          <a:ln>
            <a:noFill/>
          </a:ln>
          <a:effectLst>
            <a:softEdge rad="112500"/>
          </a:effectLst>
        </p:spPr>
      </p:pic>
    </p:spTree>
    <p:extLst>
      <p:ext uri="{BB962C8B-B14F-4D97-AF65-F5344CB8AC3E}">
        <p14:creationId xmlns:p14="http://schemas.microsoft.com/office/powerpoint/2010/main" val="184495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Modern experiences for getting data</a:t>
            </a:r>
          </a:p>
        </p:txBody>
      </p:sp>
    </p:spTree>
    <p:extLst>
      <p:ext uri="{BB962C8B-B14F-4D97-AF65-F5344CB8AC3E}">
        <p14:creationId xmlns:p14="http://schemas.microsoft.com/office/powerpoint/2010/main" val="1362097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Power Query?</a:t>
            </a:r>
            <a:endParaRPr lang="en-US" dirty="0"/>
          </a:p>
        </p:txBody>
      </p:sp>
      <p:sp>
        <p:nvSpPr>
          <p:cNvPr id="5" name="TextBox 4"/>
          <p:cNvSpPr txBox="1"/>
          <p:nvPr/>
        </p:nvSpPr>
        <p:spPr>
          <a:xfrm>
            <a:off x="580143" y="1195653"/>
            <a:ext cx="10711707" cy="664882"/>
          </a:xfrm>
          <a:prstGeom prst="rect">
            <a:avLst/>
          </a:prstGeom>
          <a:noFill/>
        </p:spPr>
        <p:txBody>
          <a:bodyPr wrap="square" rtlCol="0">
            <a:spAutoFit/>
          </a:bodyPr>
          <a:lstStyle/>
          <a:p>
            <a:r>
              <a:rPr lang="en-US" sz="1866" dirty="0"/>
              <a:t>Enable self-service data discovery, query, transformation and </a:t>
            </a:r>
            <a:r>
              <a:rPr lang="en-US" sz="1866" dirty="0" err="1"/>
              <a:t>mashup</a:t>
            </a:r>
            <a:r>
              <a:rPr lang="en-US" sz="1866" dirty="0"/>
              <a:t> experiences for Information Workers, via Excel and PowerPivot</a:t>
            </a:r>
          </a:p>
        </p:txBody>
      </p:sp>
      <p:grpSp>
        <p:nvGrpSpPr>
          <p:cNvPr id="6" name="Group 5"/>
          <p:cNvGrpSpPr/>
          <p:nvPr/>
        </p:nvGrpSpPr>
        <p:grpSpPr>
          <a:xfrm>
            <a:off x="713324" y="2078305"/>
            <a:ext cx="734915" cy="781103"/>
            <a:chOff x="520698" y="3753716"/>
            <a:chExt cx="950976" cy="950976"/>
          </a:xfrm>
        </p:grpSpPr>
        <p:sp>
          <p:nvSpPr>
            <p:cNvPr id="7" name="Rectangle 6"/>
            <p:cNvSpPr>
              <a:spLocks noChangeAspect="1"/>
            </p:cNvSpPr>
            <p:nvPr/>
          </p:nvSpPr>
          <p:spPr bwMode="auto">
            <a:xfrm>
              <a:off x="520698" y="3753716"/>
              <a:ext cx="950976" cy="950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71" tIns="60936" rIns="121871" bIns="60936" numCol="1" spcCol="0" rtlCol="0" fromWordArt="0" anchor="ctr" anchorCtr="0" forceAA="0" compatLnSpc="1">
              <a:prstTxWarp prst="textNoShape">
                <a:avLst/>
              </a:prstTxWarp>
              <a:noAutofit/>
            </a:bodyPr>
            <a:lstStyle/>
            <a:p>
              <a:pPr algn="ctr"/>
              <a:endParaRPr lang="en-US" sz="1866">
                <a:solidFill>
                  <a:schemeClr val="tx1"/>
                </a:solidFill>
              </a:endParaRPr>
            </a:p>
          </p:txBody>
        </p:sp>
        <p:sp>
          <p:nvSpPr>
            <p:cNvPr id="8" name="Freeform 14"/>
            <p:cNvSpPr>
              <a:spLocks noEditPoints="1"/>
            </p:cNvSpPr>
            <p:nvPr/>
          </p:nvSpPr>
          <p:spPr bwMode="black">
            <a:xfrm>
              <a:off x="672074" y="3939349"/>
              <a:ext cx="648225" cy="575737"/>
            </a:xfrm>
            <a:custGeom>
              <a:avLst/>
              <a:gdLst>
                <a:gd name="T0" fmla="*/ 195 w 300"/>
                <a:gd name="T1" fmla="*/ 217 h 266"/>
                <a:gd name="T2" fmla="*/ 196 w 300"/>
                <a:gd name="T3" fmla="*/ 227 h 266"/>
                <a:gd name="T4" fmla="*/ 149 w 300"/>
                <a:gd name="T5" fmla="*/ 266 h 266"/>
                <a:gd name="T6" fmla="*/ 8 w 300"/>
                <a:gd name="T7" fmla="*/ 116 h 266"/>
                <a:gd name="T8" fmla="*/ 0 w 300"/>
                <a:gd name="T9" fmla="*/ 78 h 266"/>
                <a:gd name="T10" fmla="*/ 78 w 300"/>
                <a:gd name="T11" fmla="*/ 0 h 266"/>
                <a:gd name="T12" fmla="*/ 150 w 300"/>
                <a:gd name="T13" fmla="*/ 48 h 266"/>
                <a:gd name="T14" fmla="*/ 222 w 300"/>
                <a:gd name="T15" fmla="*/ 0 h 266"/>
                <a:gd name="T16" fmla="*/ 300 w 300"/>
                <a:gd name="T17" fmla="*/ 78 h 266"/>
                <a:gd name="T18" fmla="*/ 292 w 300"/>
                <a:gd name="T19" fmla="*/ 116 h 266"/>
                <a:gd name="T20" fmla="*/ 262 w 300"/>
                <a:gd name="T21" fmla="*/ 162 h 266"/>
                <a:gd name="T22" fmla="*/ 251 w 300"/>
                <a:gd name="T23" fmla="*/ 161 h 266"/>
                <a:gd name="T24" fmla="*/ 195 w 300"/>
                <a:gd name="T25" fmla="*/ 217 h 266"/>
                <a:gd name="T26" fmla="*/ 257 w 300"/>
                <a:gd name="T27" fmla="*/ 211 h 266"/>
                <a:gd name="T28" fmla="*/ 275 w 300"/>
                <a:gd name="T29" fmla="*/ 211 h 266"/>
                <a:gd name="T30" fmla="*/ 275 w 300"/>
                <a:gd name="T31" fmla="*/ 223 h 266"/>
                <a:gd name="T32" fmla="*/ 257 w 300"/>
                <a:gd name="T33" fmla="*/ 223 h 266"/>
                <a:gd name="T34" fmla="*/ 257 w 300"/>
                <a:gd name="T35" fmla="*/ 241 h 266"/>
                <a:gd name="T36" fmla="*/ 245 w 300"/>
                <a:gd name="T37" fmla="*/ 241 h 266"/>
                <a:gd name="T38" fmla="*/ 245 w 300"/>
                <a:gd name="T39" fmla="*/ 223 h 266"/>
                <a:gd name="T40" fmla="*/ 227 w 300"/>
                <a:gd name="T41" fmla="*/ 223 h 266"/>
                <a:gd name="T42" fmla="*/ 227 w 300"/>
                <a:gd name="T43" fmla="*/ 211 h 266"/>
                <a:gd name="T44" fmla="*/ 245 w 300"/>
                <a:gd name="T45" fmla="*/ 211 h 266"/>
                <a:gd name="T46" fmla="*/ 245 w 300"/>
                <a:gd name="T47" fmla="*/ 193 h 266"/>
                <a:gd name="T48" fmla="*/ 257 w 300"/>
                <a:gd name="T49" fmla="*/ 193 h 266"/>
                <a:gd name="T50" fmla="*/ 257 w 300"/>
                <a:gd name="T51" fmla="*/ 211 h 266"/>
                <a:gd name="T52" fmla="*/ 251 w 300"/>
                <a:gd name="T53" fmla="*/ 258 h 266"/>
                <a:gd name="T54" fmla="*/ 210 w 300"/>
                <a:gd name="T55" fmla="*/ 217 h 266"/>
                <a:gd name="T56" fmla="*/ 251 w 300"/>
                <a:gd name="T57" fmla="*/ 176 h 266"/>
                <a:gd name="T58" fmla="*/ 293 w 300"/>
                <a:gd name="T59" fmla="*/ 217 h 266"/>
                <a:gd name="T60" fmla="*/ 251 w 300"/>
                <a:gd name="T61" fmla="*/ 258 h 266"/>
                <a:gd name="T62" fmla="*/ 251 w 300"/>
                <a:gd name="T63" fmla="*/ 168 h 266"/>
                <a:gd name="T64" fmla="*/ 203 w 300"/>
                <a:gd name="T65" fmla="*/ 217 h 266"/>
                <a:gd name="T66" fmla="*/ 251 w 300"/>
                <a:gd name="T67" fmla="*/ 266 h 266"/>
                <a:gd name="T68" fmla="*/ 300 w 300"/>
                <a:gd name="T69" fmla="*/ 217 h 266"/>
                <a:gd name="T70" fmla="*/ 251 w 300"/>
                <a:gd name="T71" fmla="*/ 16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 h="266">
                  <a:moveTo>
                    <a:pt x="195" y="217"/>
                  </a:moveTo>
                  <a:cubicBezTo>
                    <a:pt x="195" y="221"/>
                    <a:pt x="195" y="224"/>
                    <a:pt x="196" y="227"/>
                  </a:cubicBezTo>
                  <a:cubicBezTo>
                    <a:pt x="170" y="250"/>
                    <a:pt x="149" y="266"/>
                    <a:pt x="149" y="266"/>
                  </a:cubicBezTo>
                  <a:cubicBezTo>
                    <a:pt x="149" y="266"/>
                    <a:pt x="32" y="176"/>
                    <a:pt x="8" y="116"/>
                  </a:cubicBezTo>
                  <a:cubicBezTo>
                    <a:pt x="4" y="106"/>
                    <a:pt x="0" y="90"/>
                    <a:pt x="0" y="78"/>
                  </a:cubicBezTo>
                  <a:cubicBezTo>
                    <a:pt x="0" y="35"/>
                    <a:pt x="35" y="0"/>
                    <a:pt x="78" y="0"/>
                  </a:cubicBezTo>
                  <a:cubicBezTo>
                    <a:pt x="110" y="0"/>
                    <a:pt x="138" y="20"/>
                    <a:pt x="150" y="48"/>
                  </a:cubicBezTo>
                  <a:cubicBezTo>
                    <a:pt x="162" y="20"/>
                    <a:pt x="190" y="0"/>
                    <a:pt x="222" y="0"/>
                  </a:cubicBezTo>
                  <a:cubicBezTo>
                    <a:pt x="265" y="0"/>
                    <a:pt x="300" y="35"/>
                    <a:pt x="300" y="78"/>
                  </a:cubicBezTo>
                  <a:cubicBezTo>
                    <a:pt x="300" y="91"/>
                    <a:pt x="296" y="106"/>
                    <a:pt x="292" y="116"/>
                  </a:cubicBezTo>
                  <a:cubicBezTo>
                    <a:pt x="287" y="130"/>
                    <a:pt x="275" y="146"/>
                    <a:pt x="262" y="162"/>
                  </a:cubicBezTo>
                  <a:cubicBezTo>
                    <a:pt x="258" y="161"/>
                    <a:pt x="255" y="161"/>
                    <a:pt x="251" y="161"/>
                  </a:cubicBezTo>
                  <a:cubicBezTo>
                    <a:pt x="220" y="161"/>
                    <a:pt x="195" y="186"/>
                    <a:pt x="195" y="217"/>
                  </a:cubicBezTo>
                  <a:close/>
                  <a:moveTo>
                    <a:pt x="257" y="211"/>
                  </a:moveTo>
                  <a:cubicBezTo>
                    <a:pt x="275" y="211"/>
                    <a:pt x="275" y="211"/>
                    <a:pt x="275" y="211"/>
                  </a:cubicBezTo>
                  <a:cubicBezTo>
                    <a:pt x="275" y="223"/>
                    <a:pt x="275" y="223"/>
                    <a:pt x="275" y="223"/>
                  </a:cubicBezTo>
                  <a:cubicBezTo>
                    <a:pt x="257" y="223"/>
                    <a:pt x="257" y="223"/>
                    <a:pt x="257" y="223"/>
                  </a:cubicBezTo>
                  <a:cubicBezTo>
                    <a:pt x="257" y="241"/>
                    <a:pt x="257" y="241"/>
                    <a:pt x="257" y="241"/>
                  </a:cubicBezTo>
                  <a:cubicBezTo>
                    <a:pt x="245" y="241"/>
                    <a:pt x="245" y="241"/>
                    <a:pt x="245" y="241"/>
                  </a:cubicBezTo>
                  <a:cubicBezTo>
                    <a:pt x="245" y="223"/>
                    <a:pt x="245" y="223"/>
                    <a:pt x="245" y="223"/>
                  </a:cubicBezTo>
                  <a:cubicBezTo>
                    <a:pt x="227" y="223"/>
                    <a:pt x="227" y="223"/>
                    <a:pt x="227" y="223"/>
                  </a:cubicBezTo>
                  <a:cubicBezTo>
                    <a:pt x="227" y="211"/>
                    <a:pt x="227" y="211"/>
                    <a:pt x="227" y="211"/>
                  </a:cubicBezTo>
                  <a:cubicBezTo>
                    <a:pt x="245" y="211"/>
                    <a:pt x="245" y="211"/>
                    <a:pt x="245" y="211"/>
                  </a:cubicBezTo>
                  <a:cubicBezTo>
                    <a:pt x="245" y="193"/>
                    <a:pt x="245" y="193"/>
                    <a:pt x="245" y="193"/>
                  </a:cubicBezTo>
                  <a:cubicBezTo>
                    <a:pt x="257" y="193"/>
                    <a:pt x="257" y="193"/>
                    <a:pt x="257" y="193"/>
                  </a:cubicBezTo>
                  <a:lnTo>
                    <a:pt x="257" y="211"/>
                  </a:lnTo>
                  <a:close/>
                  <a:moveTo>
                    <a:pt x="251" y="258"/>
                  </a:moveTo>
                  <a:cubicBezTo>
                    <a:pt x="229" y="258"/>
                    <a:pt x="210" y="240"/>
                    <a:pt x="210" y="217"/>
                  </a:cubicBezTo>
                  <a:cubicBezTo>
                    <a:pt x="210" y="194"/>
                    <a:pt x="229" y="176"/>
                    <a:pt x="251" y="176"/>
                  </a:cubicBezTo>
                  <a:cubicBezTo>
                    <a:pt x="274" y="176"/>
                    <a:pt x="293" y="194"/>
                    <a:pt x="293" y="217"/>
                  </a:cubicBezTo>
                  <a:cubicBezTo>
                    <a:pt x="293" y="240"/>
                    <a:pt x="274" y="258"/>
                    <a:pt x="251" y="258"/>
                  </a:cubicBezTo>
                  <a:close/>
                  <a:moveTo>
                    <a:pt x="251" y="168"/>
                  </a:moveTo>
                  <a:cubicBezTo>
                    <a:pt x="224" y="168"/>
                    <a:pt x="203" y="190"/>
                    <a:pt x="203" y="217"/>
                  </a:cubicBezTo>
                  <a:cubicBezTo>
                    <a:pt x="203" y="244"/>
                    <a:pt x="224" y="266"/>
                    <a:pt x="251" y="266"/>
                  </a:cubicBezTo>
                  <a:cubicBezTo>
                    <a:pt x="278" y="266"/>
                    <a:pt x="300" y="244"/>
                    <a:pt x="300" y="217"/>
                  </a:cubicBezTo>
                  <a:cubicBezTo>
                    <a:pt x="300" y="190"/>
                    <a:pt x="278" y="168"/>
                    <a:pt x="251" y="168"/>
                  </a:cubicBezTo>
                  <a:close/>
                </a:path>
              </a:pathLst>
            </a:custGeom>
            <a:solidFill>
              <a:srgbClr val="FFFFFF"/>
            </a:solidFill>
            <a:ln>
              <a:noFill/>
            </a:ln>
          </p:spPr>
          <p:txBody>
            <a:bodyPr vert="horz" wrap="square" lIns="109696" tIns="54849" rIns="109696" bIns="54849" numCol="1" anchor="t" anchorCtr="0" compatLnSpc="1">
              <a:prstTxWarp prst="textNoShape">
                <a:avLst/>
              </a:prstTxWarp>
            </a:bodyPr>
            <a:lstStyle/>
            <a:p>
              <a:endParaRPr lang="en-US" sz="1866"/>
            </a:p>
          </p:txBody>
        </p:sp>
      </p:grpSp>
      <p:sp>
        <p:nvSpPr>
          <p:cNvPr id="9" name="Text Placeholder 4"/>
          <p:cNvSpPr txBox="1">
            <a:spLocks/>
          </p:cNvSpPr>
          <p:nvPr/>
        </p:nvSpPr>
        <p:spPr>
          <a:xfrm>
            <a:off x="1703366" y="2076672"/>
            <a:ext cx="9588483" cy="781103"/>
          </a:xfrm>
          <a:prstGeom prst="rect">
            <a:avLst/>
          </a:prstGeom>
          <a:solidFill>
            <a:schemeClr val="tx1">
              <a:alpha val="5000"/>
            </a:schemeClr>
          </a:solidFill>
        </p:spPr>
        <p:txBody>
          <a:bodyPr lIns="182807" tIns="0" rIns="243742"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66" b="1" dirty="0" smtClean="0">
                <a:solidFill>
                  <a:schemeClr val="tx1"/>
                </a:solidFill>
                <a:latin typeface="+mn-lt"/>
              </a:rPr>
              <a:t>Search</a:t>
            </a:r>
            <a:r>
              <a:rPr lang="en-US" sz="1866" dirty="0" smtClean="0">
                <a:solidFill>
                  <a:schemeClr val="tx1"/>
                </a:solidFill>
                <a:latin typeface="+mn-lt"/>
              </a:rPr>
              <a:t>, </a:t>
            </a:r>
            <a:r>
              <a:rPr lang="en-US" sz="1866" b="1" dirty="0" smtClean="0">
                <a:solidFill>
                  <a:schemeClr val="tx1"/>
                </a:solidFill>
                <a:latin typeface="+mn-lt"/>
              </a:rPr>
              <a:t>Discover</a:t>
            </a:r>
            <a:r>
              <a:rPr lang="en-US" sz="1866" dirty="0" smtClean="0">
                <a:solidFill>
                  <a:schemeClr val="tx1"/>
                </a:solidFill>
                <a:latin typeface="+mn-lt"/>
              </a:rPr>
              <a:t>, </a:t>
            </a:r>
            <a:r>
              <a:rPr lang="en-US" sz="1866" dirty="0">
                <a:solidFill>
                  <a:schemeClr val="tx1"/>
                </a:solidFill>
                <a:latin typeface="+mn-lt"/>
              </a:rPr>
              <a:t>and connectivity to a </a:t>
            </a:r>
            <a:r>
              <a:rPr lang="en-US" sz="1866" b="1" dirty="0">
                <a:solidFill>
                  <a:schemeClr val="tx1"/>
                </a:solidFill>
                <a:latin typeface="+mn-lt"/>
              </a:rPr>
              <a:t>wide range of data sources</a:t>
            </a:r>
            <a:r>
              <a:rPr lang="en-US" sz="1866" dirty="0">
                <a:solidFill>
                  <a:schemeClr val="tx1"/>
                </a:solidFill>
                <a:latin typeface="+mn-lt"/>
              </a:rPr>
              <a:t>, including publicly available data of all sizes &amp; shapes. </a:t>
            </a:r>
            <a:endParaRPr lang="en-US" sz="1866" spc="-93" dirty="0">
              <a:solidFill>
                <a:schemeClr val="tx1"/>
              </a:solidFill>
              <a:latin typeface="+mn-lt"/>
            </a:endParaRPr>
          </a:p>
        </p:txBody>
      </p:sp>
      <p:grpSp>
        <p:nvGrpSpPr>
          <p:cNvPr id="10" name="Group 9"/>
          <p:cNvGrpSpPr/>
          <p:nvPr/>
        </p:nvGrpSpPr>
        <p:grpSpPr>
          <a:xfrm>
            <a:off x="713325" y="3011881"/>
            <a:ext cx="734916" cy="781103"/>
            <a:chOff x="520698" y="2747687"/>
            <a:chExt cx="950976" cy="950976"/>
          </a:xfrm>
        </p:grpSpPr>
        <p:sp>
          <p:nvSpPr>
            <p:cNvPr id="11" name="Rectangle 10"/>
            <p:cNvSpPr>
              <a:spLocks noChangeAspect="1"/>
            </p:cNvSpPr>
            <p:nvPr/>
          </p:nvSpPr>
          <p:spPr bwMode="auto">
            <a:xfrm>
              <a:off x="520698" y="2747687"/>
              <a:ext cx="950976" cy="9509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71" tIns="60936" rIns="121871" bIns="60936" numCol="1" spcCol="0" rtlCol="0" fromWordArt="0" anchor="ctr" anchorCtr="0" forceAA="0" compatLnSpc="1">
              <a:prstTxWarp prst="textNoShape">
                <a:avLst/>
              </a:prstTxWarp>
              <a:noAutofit/>
            </a:bodyPr>
            <a:lstStyle/>
            <a:p>
              <a:pPr algn="ctr"/>
              <a:endParaRPr lang="en-US" sz="1866">
                <a:solidFill>
                  <a:schemeClr val="tx1"/>
                </a:solidFill>
              </a:endParaRPr>
            </a:p>
          </p:txBody>
        </p:sp>
        <p:sp>
          <p:nvSpPr>
            <p:cNvPr id="12" name="Freeform 10"/>
            <p:cNvSpPr>
              <a:spLocks noEditPoints="1"/>
            </p:cNvSpPr>
            <p:nvPr/>
          </p:nvSpPr>
          <p:spPr bwMode="black">
            <a:xfrm>
              <a:off x="628424" y="3003027"/>
              <a:ext cx="735525" cy="440296"/>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71" tIns="60936" rIns="121871" bIns="60936" numCol="1" anchor="t" anchorCtr="0" compatLnSpc="1">
              <a:prstTxWarp prst="textNoShape">
                <a:avLst/>
              </a:prstTxWarp>
            </a:bodyPr>
            <a:lstStyle/>
            <a:p>
              <a:endParaRPr lang="en-US" sz="1866"/>
            </a:p>
          </p:txBody>
        </p:sp>
      </p:grpSp>
      <p:sp>
        <p:nvSpPr>
          <p:cNvPr id="13" name="Text Placeholder 4"/>
          <p:cNvSpPr txBox="1">
            <a:spLocks/>
          </p:cNvSpPr>
          <p:nvPr/>
        </p:nvSpPr>
        <p:spPr>
          <a:xfrm>
            <a:off x="1700507" y="3011879"/>
            <a:ext cx="9591343" cy="781103"/>
          </a:xfrm>
          <a:prstGeom prst="rect">
            <a:avLst/>
          </a:prstGeom>
          <a:solidFill>
            <a:schemeClr val="tx1">
              <a:alpha val="5000"/>
            </a:schemeClr>
          </a:solidFill>
        </p:spPr>
        <p:txBody>
          <a:bodyPr lIns="182807" tIns="0" rIns="243742"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66" dirty="0">
                <a:solidFill>
                  <a:schemeClr val="tx1"/>
                </a:solidFill>
                <a:latin typeface="+mn-lt"/>
              </a:rPr>
              <a:t>Highly interactive and intuitive experience for rapidly and iteratively building queries over </a:t>
            </a:r>
            <a:r>
              <a:rPr lang="en-US" sz="1866" b="1" dirty="0">
                <a:solidFill>
                  <a:schemeClr val="tx1"/>
                </a:solidFill>
                <a:latin typeface="+mn-lt"/>
              </a:rPr>
              <a:t>any data source, any size.</a:t>
            </a:r>
          </a:p>
        </p:txBody>
      </p:sp>
      <p:sp>
        <p:nvSpPr>
          <p:cNvPr id="14" name="Rectangle 13"/>
          <p:cNvSpPr>
            <a:spLocks noChangeAspect="1"/>
          </p:cNvSpPr>
          <p:nvPr/>
        </p:nvSpPr>
        <p:spPr bwMode="auto">
          <a:xfrm>
            <a:off x="713324" y="3943156"/>
            <a:ext cx="734915" cy="7811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71" tIns="60936" rIns="121871" bIns="60936" numCol="1" spcCol="0" rtlCol="0" fromWordArt="0" anchor="ctr" anchorCtr="0" forceAA="0" compatLnSpc="1">
            <a:prstTxWarp prst="textNoShape">
              <a:avLst/>
            </a:prstTxWarp>
            <a:noAutofit/>
          </a:bodyPr>
          <a:lstStyle/>
          <a:p>
            <a:pPr algn="ctr"/>
            <a:endParaRPr lang="en-US" sz="1866">
              <a:solidFill>
                <a:schemeClr val="tx1"/>
              </a:solidFill>
            </a:endParaRPr>
          </a:p>
        </p:txBody>
      </p:sp>
      <p:sp>
        <p:nvSpPr>
          <p:cNvPr id="15" name="Text Placeholder 4"/>
          <p:cNvSpPr txBox="1">
            <a:spLocks/>
          </p:cNvSpPr>
          <p:nvPr/>
        </p:nvSpPr>
        <p:spPr>
          <a:xfrm>
            <a:off x="1703366" y="3941523"/>
            <a:ext cx="9588483" cy="781103"/>
          </a:xfrm>
          <a:prstGeom prst="rect">
            <a:avLst/>
          </a:prstGeom>
          <a:solidFill>
            <a:schemeClr val="tx1">
              <a:alpha val="5000"/>
            </a:schemeClr>
          </a:solidFill>
        </p:spPr>
        <p:txBody>
          <a:bodyPr lIns="182807" tIns="0" rIns="243742"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66" b="1" dirty="0">
                <a:solidFill>
                  <a:schemeClr val="tx1"/>
                </a:solidFill>
                <a:latin typeface="+mn-lt"/>
              </a:rPr>
              <a:t>Consistency</a:t>
            </a:r>
            <a:r>
              <a:rPr lang="en-US" sz="1866" dirty="0">
                <a:solidFill>
                  <a:schemeClr val="tx1"/>
                </a:solidFill>
                <a:latin typeface="+mn-lt"/>
              </a:rPr>
              <a:t> of experience, and parity of query capabilities over all data sources.</a:t>
            </a:r>
          </a:p>
        </p:txBody>
      </p:sp>
      <p:sp>
        <p:nvSpPr>
          <p:cNvPr id="16" name="Rectangle 15"/>
          <p:cNvSpPr>
            <a:spLocks noChangeAspect="1"/>
          </p:cNvSpPr>
          <p:nvPr/>
        </p:nvSpPr>
        <p:spPr bwMode="auto">
          <a:xfrm>
            <a:off x="713325" y="4876732"/>
            <a:ext cx="734916" cy="78110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71" tIns="60936" rIns="121871" bIns="60936" numCol="1" spcCol="0" rtlCol="0" fromWordArt="0" anchor="ctr" anchorCtr="0" forceAA="0" compatLnSpc="1">
            <a:prstTxWarp prst="textNoShape">
              <a:avLst/>
            </a:prstTxWarp>
            <a:noAutofit/>
          </a:bodyPr>
          <a:lstStyle/>
          <a:p>
            <a:pPr algn="ctr"/>
            <a:endParaRPr lang="en-US" sz="1866">
              <a:solidFill>
                <a:schemeClr val="tx1"/>
              </a:solidFill>
            </a:endParaRPr>
          </a:p>
        </p:txBody>
      </p:sp>
      <p:sp>
        <p:nvSpPr>
          <p:cNvPr id="17" name="Text Placeholder 4"/>
          <p:cNvSpPr txBox="1">
            <a:spLocks/>
          </p:cNvSpPr>
          <p:nvPr/>
        </p:nvSpPr>
        <p:spPr>
          <a:xfrm>
            <a:off x="1700507" y="4876731"/>
            <a:ext cx="9591343" cy="781103"/>
          </a:xfrm>
          <a:prstGeom prst="rect">
            <a:avLst/>
          </a:prstGeom>
          <a:solidFill>
            <a:schemeClr val="tx1">
              <a:alpha val="5000"/>
            </a:schemeClr>
          </a:solidFill>
        </p:spPr>
        <p:txBody>
          <a:bodyPr lIns="182807" tIns="0" rIns="243742"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66" b="1" dirty="0">
                <a:solidFill>
                  <a:schemeClr val="tx1"/>
                </a:solidFill>
                <a:latin typeface="+mn-lt"/>
              </a:rPr>
              <a:t>Joins</a:t>
            </a:r>
            <a:r>
              <a:rPr lang="en-US" sz="1866" dirty="0">
                <a:solidFill>
                  <a:schemeClr val="tx1"/>
                </a:solidFill>
                <a:latin typeface="+mn-lt"/>
              </a:rPr>
              <a:t> across different data sources; ability to create custom views over data that can then be shared with team/department.</a:t>
            </a:r>
          </a:p>
        </p:txBody>
      </p:sp>
      <p:sp>
        <p:nvSpPr>
          <p:cNvPr id="18" name="Freeform 15"/>
          <p:cNvSpPr>
            <a:spLocks noEditPoints="1"/>
          </p:cNvSpPr>
          <p:nvPr/>
        </p:nvSpPr>
        <p:spPr bwMode="black">
          <a:xfrm>
            <a:off x="825842" y="4083611"/>
            <a:ext cx="482680" cy="507699"/>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rgbClr val="FFFFFF"/>
          </a:solidFill>
          <a:ln>
            <a:noFill/>
          </a:ln>
        </p:spPr>
        <p:txBody>
          <a:bodyPr vert="horz" wrap="square" lIns="109696" tIns="54849" rIns="109696" bIns="54849" numCol="1" anchor="t" anchorCtr="0" compatLnSpc="1">
            <a:prstTxWarp prst="textNoShape">
              <a:avLst/>
            </a:prstTxWarp>
          </a:bodyPr>
          <a:lstStyle/>
          <a:p>
            <a:endParaRPr lang="en-US" sz="1866"/>
          </a:p>
        </p:txBody>
      </p:sp>
      <p:sp>
        <p:nvSpPr>
          <p:cNvPr id="19" name="Freeform 67"/>
          <p:cNvSpPr>
            <a:spLocks noChangeAspect="1" noEditPoints="1"/>
          </p:cNvSpPr>
          <p:nvPr/>
        </p:nvSpPr>
        <p:spPr bwMode="black">
          <a:xfrm>
            <a:off x="795627" y="4954977"/>
            <a:ext cx="544631" cy="624607"/>
          </a:xfrm>
          <a:custGeom>
            <a:avLst/>
            <a:gdLst>
              <a:gd name="T0" fmla="*/ 1525 w 1554"/>
              <a:gd name="T1" fmla="*/ 721 h 1554"/>
              <a:gd name="T2" fmla="*/ 832 w 1554"/>
              <a:gd name="T3" fmla="*/ 33 h 1554"/>
              <a:gd name="T4" fmla="*/ 722 w 1554"/>
              <a:gd name="T5" fmla="*/ 33 h 1554"/>
              <a:gd name="T6" fmla="*/ 34 w 1554"/>
              <a:gd name="T7" fmla="*/ 721 h 1554"/>
              <a:gd name="T8" fmla="*/ 34 w 1554"/>
              <a:gd name="T9" fmla="*/ 837 h 1554"/>
              <a:gd name="T10" fmla="*/ 722 w 1554"/>
              <a:gd name="T11" fmla="*/ 1525 h 1554"/>
              <a:gd name="T12" fmla="*/ 832 w 1554"/>
              <a:gd name="T13" fmla="*/ 1525 h 1554"/>
              <a:gd name="T14" fmla="*/ 1525 w 1554"/>
              <a:gd name="T15" fmla="*/ 837 h 1554"/>
              <a:gd name="T16" fmla="*/ 1525 w 1554"/>
              <a:gd name="T17" fmla="*/ 721 h 1554"/>
              <a:gd name="T18" fmla="*/ 1352 w 1554"/>
              <a:gd name="T19" fmla="*/ 822 h 1554"/>
              <a:gd name="T20" fmla="*/ 823 w 1554"/>
              <a:gd name="T21" fmla="*/ 1352 h 1554"/>
              <a:gd name="T22" fmla="*/ 736 w 1554"/>
              <a:gd name="T23" fmla="*/ 1352 h 1554"/>
              <a:gd name="T24" fmla="*/ 207 w 1554"/>
              <a:gd name="T25" fmla="*/ 822 h 1554"/>
              <a:gd name="T26" fmla="*/ 207 w 1554"/>
              <a:gd name="T27" fmla="*/ 736 h 1554"/>
              <a:gd name="T28" fmla="*/ 736 w 1554"/>
              <a:gd name="T29" fmla="*/ 207 h 1554"/>
              <a:gd name="T30" fmla="*/ 823 w 1554"/>
              <a:gd name="T31" fmla="*/ 207 h 1554"/>
              <a:gd name="T32" fmla="*/ 1352 w 1554"/>
              <a:gd name="T33" fmla="*/ 736 h 1554"/>
              <a:gd name="T34" fmla="*/ 1352 w 1554"/>
              <a:gd name="T35" fmla="*/ 822 h 1554"/>
              <a:gd name="T36" fmla="*/ 821 w 1554"/>
              <a:gd name="T37" fmla="*/ 910 h 1554"/>
              <a:gd name="T38" fmla="*/ 821 w 1554"/>
              <a:gd name="T39" fmla="*/ 910 h 1554"/>
              <a:gd name="T40" fmla="*/ 734 w 1554"/>
              <a:gd name="T41" fmla="*/ 910 h 1554"/>
              <a:gd name="T42" fmla="*/ 691 w 1554"/>
              <a:gd name="T43" fmla="*/ 607 h 1554"/>
              <a:gd name="T44" fmla="*/ 691 w 1554"/>
              <a:gd name="T45" fmla="*/ 424 h 1554"/>
              <a:gd name="T46" fmla="*/ 864 w 1554"/>
              <a:gd name="T47" fmla="*/ 424 h 1554"/>
              <a:gd name="T48" fmla="*/ 864 w 1554"/>
              <a:gd name="T49" fmla="*/ 607 h 1554"/>
              <a:gd name="T50" fmla="*/ 821 w 1554"/>
              <a:gd name="T51" fmla="*/ 910 h 1554"/>
              <a:gd name="T52" fmla="*/ 681 w 1554"/>
              <a:gd name="T53" fmla="*/ 963 h 1554"/>
              <a:gd name="T54" fmla="*/ 875 w 1554"/>
              <a:gd name="T55" fmla="*/ 963 h 1554"/>
              <a:gd name="T56" fmla="*/ 875 w 1554"/>
              <a:gd name="T57" fmla="*/ 1151 h 1554"/>
              <a:gd name="T58" fmla="*/ 681 w 1554"/>
              <a:gd name="T59" fmla="*/ 1151 h 1554"/>
              <a:gd name="T60" fmla="*/ 681 w 1554"/>
              <a:gd name="T61" fmla="*/ 963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54" h="1554">
                <a:moveTo>
                  <a:pt x="1525" y="721"/>
                </a:moveTo>
                <a:cubicBezTo>
                  <a:pt x="832" y="33"/>
                  <a:pt x="832" y="33"/>
                  <a:pt x="832" y="33"/>
                </a:cubicBezTo>
                <a:cubicBezTo>
                  <a:pt x="804" y="0"/>
                  <a:pt x="751" y="0"/>
                  <a:pt x="722" y="33"/>
                </a:cubicBezTo>
                <a:cubicBezTo>
                  <a:pt x="34" y="721"/>
                  <a:pt x="34" y="721"/>
                  <a:pt x="34" y="721"/>
                </a:cubicBezTo>
                <a:cubicBezTo>
                  <a:pt x="0" y="755"/>
                  <a:pt x="0" y="803"/>
                  <a:pt x="34" y="837"/>
                </a:cubicBezTo>
                <a:cubicBezTo>
                  <a:pt x="722" y="1525"/>
                  <a:pt x="722" y="1525"/>
                  <a:pt x="722" y="1525"/>
                </a:cubicBezTo>
                <a:cubicBezTo>
                  <a:pt x="751" y="1554"/>
                  <a:pt x="804" y="1554"/>
                  <a:pt x="832" y="1525"/>
                </a:cubicBezTo>
                <a:cubicBezTo>
                  <a:pt x="1525" y="837"/>
                  <a:pt x="1525" y="837"/>
                  <a:pt x="1525" y="837"/>
                </a:cubicBezTo>
                <a:cubicBezTo>
                  <a:pt x="1554" y="803"/>
                  <a:pt x="1554" y="755"/>
                  <a:pt x="1525" y="721"/>
                </a:cubicBezTo>
                <a:close/>
                <a:moveTo>
                  <a:pt x="1352" y="822"/>
                </a:moveTo>
                <a:cubicBezTo>
                  <a:pt x="823" y="1352"/>
                  <a:pt x="823" y="1352"/>
                  <a:pt x="823" y="1352"/>
                </a:cubicBezTo>
                <a:cubicBezTo>
                  <a:pt x="799" y="1376"/>
                  <a:pt x="760" y="1376"/>
                  <a:pt x="736" y="1352"/>
                </a:cubicBezTo>
                <a:cubicBezTo>
                  <a:pt x="207" y="822"/>
                  <a:pt x="207" y="822"/>
                  <a:pt x="207" y="822"/>
                </a:cubicBezTo>
                <a:cubicBezTo>
                  <a:pt x="183" y="798"/>
                  <a:pt x="183" y="760"/>
                  <a:pt x="207" y="736"/>
                </a:cubicBezTo>
                <a:cubicBezTo>
                  <a:pt x="736" y="207"/>
                  <a:pt x="736" y="207"/>
                  <a:pt x="736" y="207"/>
                </a:cubicBezTo>
                <a:cubicBezTo>
                  <a:pt x="760" y="183"/>
                  <a:pt x="799" y="183"/>
                  <a:pt x="823" y="207"/>
                </a:cubicBezTo>
                <a:cubicBezTo>
                  <a:pt x="1352" y="736"/>
                  <a:pt x="1352" y="736"/>
                  <a:pt x="1352" y="736"/>
                </a:cubicBezTo>
                <a:cubicBezTo>
                  <a:pt x="1376" y="760"/>
                  <a:pt x="1376" y="798"/>
                  <a:pt x="1352" y="822"/>
                </a:cubicBezTo>
                <a:close/>
                <a:moveTo>
                  <a:pt x="821" y="910"/>
                </a:moveTo>
                <a:cubicBezTo>
                  <a:pt x="821" y="910"/>
                  <a:pt x="821" y="910"/>
                  <a:pt x="821" y="910"/>
                </a:cubicBezTo>
                <a:cubicBezTo>
                  <a:pt x="734" y="910"/>
                  <a:pt x="734" y="910"/>
                  <a:pt x="734" y="910"/>
                </a:cubicBezTo>
                <a:cubicBezTo>
                  <a:pt x="691" y="607"/>
                  <a:pt x="691" y="607"/>
                  <a:pt x="691" y="607"/>
                </a:cubicBezTo>
                <a:cubicBezTo>
                  <a:pt x="691" y="424"/>
                  <a:pt x="691" y="424"/>
                  <a:pt x="691" y="424"/>
                </a:cubicBezTo>
                <a:cubicBezTo>
                  <a:pt x="864" y="424"/>
                  <a:pt x="864" y="424"/>
                  <a:pt x="864" y="424"/>
                </a:cubicBezTo>
                <a:cubicBezTo>
                  <a:pt x="864" y="607"/>
                  <a:pt x="864" y="607"/>
                  <a:pt x="864" y="607"/>
                </a:cubicBezTo>
                <a:cubicBezTo>
                  <a:pt x="821" y="910"/>
                  <a:pt x="821" y="910"/>
                  <a:pt x="821" y="910"/>
                </a:cubicBezTo>
                <a:close/>
                <a:moveTo>
                  <a:pt x="681" y="963"/>
                </a:moveTo>
                <a:cubicBezTo>
                  <a:pt x="875" y="963"/>
                  <a:pt x="875" y="963"/>
                  <a:pt x="875" y="963"/>
                </a:cubicBezTo>
                <a:cubicBezTo>
                  <a:pt x="875" y="1151"/>
                  <a:pt x="875" y="1151"/>
                  <a:pt x="875" y="1151"/>
                </a:cubicBezTo>
                <a:cubicBezTo>
                  <a:pt x="681" y="1151"/>
                  <a:pt x="681" y="1151"/>
                  <a:pt x="681" y="1151"/>
                </a:cubicBezTo>
                <a:cubicBezTo>
                  <a:pt x="681" y="963"/>
                  <a:pt x="681" y="963"/>
                  <a:pt x="681" y="9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71" tIns="60936" rIns="121871" bIns="60936" numCol="1" anchor="t" anchorCtr="0" compatLnSpc="1">
            <a:prstTxWarp prst="textNoShape">
              <a:avLst/>
            </a:prstTxWarp>
          </a:bodyPr>
          <a:lstStyle/>
          <a:p>
            <a:endParaRPr lang="en-US" sz="1866"/>
          </a:p>
        </p:txBody>
      </p:sp>
    </p:spTree>
    <p:extLst>
      <p:ext uri="{BB962C8B-B14F-4D97-AF65-F5344CB8AC3E}">
        <p14:creationId xmlns:p14="http://schemas.microsoft.com/office/powerpoint/2010/main" val="5789669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212617" y="2488581"/>
            <a:ext cx="7113626" cy="1523494"/>
          </a:xfrm>
        </p:spPr>
        <p:txBody>
          <a:bodyPr/>
          <a:lstStyle/>
          <a:p>
            <a:r>
              <a:rPr lang="en-US" dirty="0" smtClean="0"/>
              <a:t>Connecting Excel and Hadoop on Microsoft Azure</a:t>
            </a:r>
            <a:endParaRPr lang="en-US" dirty="0"/>
          </a:p>
        </p:txBody>
      </p:sp>
    </p:spTree>
    <p:extLst>
      <p:ext uri="{BB962C8B-B14F-4D97-AF65-F5344CB8AC3E}">
        <p14:creationId xmlns:p14="http://schemas.microsoft.com/office/powerpoint/2010/main" val="427595917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custDataLst>
              <p:tags r:id="rId2"/>
            </p:custDataLst>
          </p:nvPr>
        </p:nvSpPr>
        <p:spPr>
          <a:xfrm>
            <a:off x="2917168" y="5422854"/>
            <a:ext cx="8662850" cy="1168446"/>
          </a:xfrm>
          <a:prstGeom prst="rect">
            <a:avLst/>
          </a:prstGeom>
          <a:solidFill>
            <a:schemeClr val="tx1">
              <a:lumMod val="10000"/>
              <a:lumOff val="90000"/>
            </a:schemeClr>
          </a:solidFill>
          <a:ln w="10795" cap="flat" cmpd="sng" algn="ctr">
            <a:noFill/>
            <a:prstDash val="solid"/>
          </a:ln>
          <a:effectLst/>
        </p:spPr>
        <p:txBody>
          <a:bodyPr rtlCol="0" anchor="b"/>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defRPr/>
            </a:pPr>
            <a:endParaRPr lang="en-US" sz="1400" b="1" dirty="0">
              <a:ln>
                <a:solidFill>
                  <a:schemeClr val="bg1">
                    <a:alpha val="0"/>
                  </a:schemeClr>
                </a:solidFill>
              </a:ln>
              <a:solidFill>
                <a:srgbClr val="595959"/>
              </a:solidFill>
            </a:endParaRPr>
          </a:p>
        </p:txBody>
      </p:sp>
      <p:graphicFrame>
        <p:nvGraphicFramePr>
          <p:cNvPr id="4" name="Object 3" hidden="1"/>
          <p:cNvGraphicFramePr>
            <a:graphicFrameLocks noChangeAspect="1"/>
          </p:cNvGraphicFramePr>
          <p:nvPr>
            <p:custDataLst>
              <p:tags r:id="rId3"/>
            </p:custDataLst>
            <p:extLst>
              <p:ext uri="{D42A27DB-BD31-4B8C-83A1-F6EECF244321}">
                <p14:modId xmlns:p14="http://schemas.microsoft.com/office/powerpoint/2010/main" val="368825632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6218" name="think-cell Slide" r:id="rId33" imgW="270" imgH="270" progId="TCLayout.ActiveDocument.1">
                  <p:embed/>
                </p:oleObj>
              </mc:Choice>
              <mc:Fallback>
                <p:oleObj name="think-cell Slide" r:id="rId33" imgW="270" imgH="270" progId="TCLayout.ActiveDocument.1">
                  <p:embed/>
                  <p:pic>
                    <p:nvPicPr>
                      <p:cNvPr id="0" name=""/>
                      <p:cNvPicPr/>
                      <p:nvPr/>
                    </p:nvPicPr>
                    <p:blipFill>
                      <a:blip r:embed="rId34"/>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4"/>
            </p:custDataLst>
          </p:nvPr>
        </p:nvSpPr>
        <p:spPr/>
        <p:txBody>
          <a:bodyPr/>
          <a:lstStyle/>
          <a:p>
            <a:r>
              <a:rPr lang="en-US" dirty="0"/>
              <a:t>Microsoft </a:t>
            </a:r>
            <a:r>
              <a:rPr lang="en-US" dirty="0" smtClean="0"/>
              <a:t>Big Data </a:t>
            </a:r>
            <a:r>
              <a:rPr lang="en-US" dirty="0"/>
              <a:t>Solution</a:t>
            </a:r>
          </a:p>
        </p:txBody>
      </p:sp>
      <p:sp>
        <p:nvSpPr>
          <p:cNvPr id="89" name="Rectangle 88"/>
          <p:cNvSpPr/>
          <p:nvPr>
            <p:custDataLst>
              <p:tags r:id="rId5"/>
            </p:custDataLst>
          </p:nvPr>
        </p:nvSpPr>
        <p:spPr>
          <a:xfrm>
            <a:off x="2917168" y="1131252"/>
            <a:ext cx="8662850" cy="1188720"/>
          </a:xfrm>
          <a:prstGeom prst="rect">
            <a:avLst/>
          </a:prstGeom>
          <a:solidFill>
            <a:schemeClr val="tx1">
              <a:lumMod val="10000"/>
              <a:lumOff val="90000"/>
              <a:alpha val="81000"/>
            </a:schemeClr>
          </a:solidFill>
          <a:ln w="10795" cap="flat" cmpd="sng" algn="ctr">
            <a:noFill/>
            <a:prstDash val="solid"/>
          </a:ln>
          <a:effectLst/>
        </p:spPr>
        <p:txBody>
          <a:bodyPr rtlCol="0" anchor="b"/>
          <a:lstStyle/>
          <a:p>
            <a:pPr algn="ctr" defTabSz="914400">
              <a:defRPr/>
            </a:pPr>
            <a:endParaRPr lang="en-US" sz="1400" b="1" dirty="0">
              <a:ln>
                <a:solidFill>
                  <a:schemeClr val="bg1">
                    <a:alpha val="0"/>
                  </a:schemeClr>
                </a:solidFill>
              </a:ln>
              <a:solidFill>
                <a:srgbClr val="595959"/>
              </a:solidFill>
            </a:endParaRPr>
          </a:p>
        </p:txBody>
      </p:sp>
      <p:grpSp>
        <p:nvGrpSpPr>
          <p:cNvPr id="5" name="Group 4"/>
          <p:cNvGrpSpPr/>
          <p:nvPr/>
        </p:nvGrpSpPr>
        <p:grpSpPr>
          <a:xfrm>
            <a:off x="3820303" y="1322364"/>
            <a:ext cx="1215150" cy="997610"/>
            <a:chOff x="3121733" y="1194047"/>
            <a:chExt cx="855420" cy="783357"/>
          </a:xfrm>
        </p:grpSpPr>
        <p:sp>
          <p:nvSpPr>
            <p:cNvPr id="92" name="Rectangle 91"/>
            <p:cNvSpPr/>
            <p:nvPr>
              <p:custDataLst>
                <p:tags r:id="rId29"/>
              </p:custDataLst>
            </p:nvPr>
          </p:nvSpPr>
          <p:spPr>
            <a:xfrm>
              <a:off x="3201811" y="1808230"/>
              <a:ext cx="695263" cy="169174"/>
            </a:xfrm>
            <a:prstGeom prst="rect">
              <a:avLst/>
            </a:prstGeom>
          </p:spPr>
          <p:txBody>
            <a:bodyPr wrap="none" lIns="0" tIns="0" rIns="0" bIns="0" anchor="ctr">
              <a:spAutoFit/>
            </a:bodyPr>
            <a:lstStyle/>
            <a:p>
              <a:pPr algn="ctr" defTabSz="914400">
                <a:spcBef>
                  <a:spcPct val="30000"/>
                </a:spcBef>
                <a:defRPr/>
              </a:pPr>
              <a:r>
                <a:rPr lang="en-US" sz="1400" b="1" dirty="0">
                  <a:ln>
                    <a:solidFill>
                      <a:schemeClr val="bg1">
                        <a:alpha val="0"/>
                      </a:schemeClr>
                    </a:solidFill>
                  </a:ln>
                  <a:solidFill>
                    <a:srgbClr val="595959"/>
                  </a:solidFill>
                </a:rPr>
                <a:t>Power View</a:t>
              </a:r>
            </a:p>
          </p:txBody>
        </p:sp>
        <p:pic>
          <p:nvPicPr>
            <p:cNvPr id="91" name="Picture 3"/>
            <p:cNvPicPr>
              <a:picLocks noChangeAspect="1" noChangeArrowheads="1"/>
            </p:cNvPicPr>
            <p:nvPr>
              <p:custDataLst>
                <p:tags r:id="rId30"/>
              </p:custDataLst>
            </p:nvPr>
          </p:nvPicPr>
          <p:blipFill>
            <a:blip r:embed="rId35" cstate="print">
              <a:extLst>
                <a:ext uri="{28A0092B-C50C-407E-A947-70E740481C1C}">
                  <a14:useLocalDpi xmlns:a14="http://schemas.microsoft.com/office/drawing/2010/main" val="0"/>
                </a:ext>
              </a:extLst>
            </a:blip>
            <a:srcRect/>
            <a:stretch>
              <a:fillRect/>
            </a:stretch>
          </p:blipFill>
          <p:spPr bwMode="auto">
            <a:xfrm>
              <a:off x="3121733" y="1194047"/>
              <a:ext cx="855420" cy="57811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3" name="Group 12"/>
          <p:cNvGrpSpPr/>
          <p:nvPr/>
        </p:nvGrpSpPr>
        <p:grpSpPr>
          <a:xfrm>
            <a:off x="5341482" y="1322366"/>
            <a:ext cx="1862881" cy="981718"/>
            <a:chOff x="4532167" y="1194045"/>
            <a:chExt cx="1688593" cy="784898"/>
          </a:xfrm>
        </p:grpSpPr>
        <p:sp>
          <p:nvSpPr>
            <p:cNvPr id="95" name="Text Box 18"/>
            <p:cNvSpPr txBox="1">
              <a:spLocks noChangeArrowheads="1"/>
            </p:cNvSpPr>
            <p:nvPr>
              <p:custDataLst>
                <p:tags r:id="rId27"/>
              </p:custDataLst>
            </p:nvPr>
          </p:nvSpPr>
          <p:spPr bwMode="auto">
            <a:xfrm flipH="1">
              <a:off x="4532167" y="1806692"/>
              <a:ext cx="1688593" cy="172251"/>
            </a:xfrm>
            <a:prstGeom prst="rect">
              <a:avLst/>
            </a:prstGeom>
            <a:noFill/>
            <a:ln w="9525" algn="ctr">
              <a:noFill/>
              <a:miter lim="800000"/>
              <a:headEnd/>
              <a:tailEnd/>
            </a:ln>
            <a:effectLst/>
          </p:spPr>
          <p:txBody>
            <a:bodyPr wrap="none" lIns="0" tIns="0" rIns="0" bIns="0" anchor="ctr">
              <a:spAutoFit/>
            </a:bodyPr>
            <a:lstStyle>
              <a:defPPr>
                <a:defRPr lang="en-US"/>
              </a:defPPr>
              <a:lvl1pPr algn="ctr">
                <a:lnSpc>
                  <a:spcPct val="90000"/>
                </a:lnSpc>
                <a:spcBef>
                  <a:spcPct val="30000"/>
                </a:spcBef>
                <a:defRPr sz="1050">
                  <a:latin typeface="Segoe"/>
                  <a:cs typeface="Segoe"/>
                </a:defRPr>
              </a:lvl1pPr>
            </a:lstStyle>
            <a:p>
              <a:pPr marR="0" lvl="0" indent="0" defTabSz="914400" fontAlgn="auto">
                <a:lnSpc>
                  <a:spcPct val="100000"/>
                </a:lnSpc>
                <a:spcBef>
                  <a:spcPct val="30000"/>
                </a:spcBef>
                <a:spcAft>
                  <a:spcPts val="0"/>
                </a:spcAft>
                <a:buClrTx/>
                <a:buSzTx/>
                <a:buFontTx/>
                <a:buNone/>
                <a:tabLst/>
                <a:defRPr/>
              </a:pPr>
              <a:r>
                <a:rPr lang="en-US" sz="1400" b="1" dirty="0">
                  <a:ln>
                    <a:solidFill>
                      <a:schemeClr val="bg1">
                        <a:alpha val="0"/>
                      </a:schemeClr>
                    </a:solidFill>
                  </a:ln>
                  <a:solidFill>
                    <a:srgbClr val="595959"/>
                  </a:solidFill>
                  <a:latin typeface="+mn-lt"/>
                  <a:cs typeface="+mn-cs"/>
                </a:rPr>
                <a:t>Excel with PowerPivot</a:t>
              </a:r>
            </a:p>
          </p:txBody>
        </p:sp>
        <p:pic>
          <p:nvPicPr>
            <p:cNvPr id="94" name="Picture 2" descr="http://www.powerpivot.com/res/images/IW2Ribbon_thumbnail.png"/>
            <p:cNvPicPr>
              <a:picLocks noChangeAspect="1" noChangeArrowheads="1"/>
            </p:cNvPicPr>
            <p:nvPr>
              <p:custDataLst>
                <p:tags r:id="rId28"/>
              </p:custDataLst>
            </p:nvPr>
          </p:nvPicPr>
          <p:blipFill>
            <a:blip r:embed="rId36">
              <a:extLst>
                <a:ext uri="{28A0092B-C50C-407E-A947-70E740481C1C}">
                  <a14:useLocalDpi xmlns:a14="http://schemas.microsoft.com/office/drawing/2010/main" val="0"/>
                </a:ext>
              </a:extLst>
            </a:blip>
            <a:srcRect/>
            <a:stretch>
              <a:fillRect/>
            </a:stretch>
          </p:blipFill>
          <p:spPr bwMode="auto">
            <a:xfrm>
              <a:off x="4970339" y="1194045"/>
              <a:ext cx="812251" cy="578121"/>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9961157" y="1322364"/>
            <a:ext cx="1125193" cy="997610"/>
            <a:chOff x="7806396" y="1194047"/>
            <a:chExt cx="867180" cy="783357"/>
          </a:xfrm>
        </p:grpSpPr>
        <p:sp>
          <p:nvSpPr>
            <p:cNvPr id="97" name="Text Box 18"/>
            <p:cNvSpPr txBox="1">
              <a:spLocks noChangeArrowheads="1"/>
            </p:cNvSpPr>
            <p:nvPr>
              <p:custDataLst>
                <p:tags r:id="rId25"/>
              </p:custDataLst>
            </p:nvPr>
          </p:nvSpPr>
          <p:spPr bwMode="auto">
            <a:xfrm flipH="1">
              <a:off x="7808204" y="1808230"/>
              <a:ext cx="863563" cy="169174"/>
            </a:xfrm>
            <a:prstGeom prst="rect">
              <a:avLst/>
            </a:prstGeom>
            <a:noFill/>
            <a:ln w="9525" algn="ctr">
              <a:noFill/>
              <a:miter lim="800000"/>
              <a:headEnd/>
              <a:tailEnd/>
            </a:ln>
            <a:effectLst/>
          </p:spPr>
          <p:txBody>
            <a:bodyPr wrap="none" lIns="0" tIns="0" rIns="0" bIns="0" anchor="ctr">
              <a:spAutoFit/>
            </a:bodyPr>
            <a:lstStyle/>
            <a:p>
              <a:pPr algn="ctr" defTabSz="914400">
                <a:spcBef>
                  <a:spcPct val="30000"/>
                </a:spcBef>
                <a:defRPr/>
              </a:pPr>
              <a:r>
                <a:rPr lang="en-US" sz="1400" b="1" dirty="0">
                  <a:ln>
                    <a:solidFill>
                      <a:schemeClr val="bg1">
                        <a:alpha val="0"/>
                      </a:schemeClr>
                    </a:solidFill>
                  </a:ln>
                  <a:solidFill>
                    <a:srgbClr val="595959"/>
                  </a:solidFill>
                </a:rPr>
                <a:t>Embedded BI</a:t>
              </a:r>
            </a:p>
          </p:txBody>
        </p:sp>
        <p:pic>
          <p:nvPicPr>
            <p:cNvPr id="96" name="Picture 6" descr="http://t0.gstatic.com/images?q=tbn:ANd9GcQsEFrFQe5XFHpt0GlI2Q4HjJJvb4uaWgAXyNjQ-TU7F-f5iQcXWOgdxBY">
              <a:hlinkClick r:id="rId37"/>
            </p:cNvPr>
            <p:cNvPicPr>
              <a:picLocks noChangeAspect="1" noChangeArrowheads="1"/>
            </p:cNvPicPr>
            <p:nvPr>
              <p:custDataLst>
                <p:tags r:id="rId26"/>
              </p:custDataLst>
            </p:nvPr>
          </p:nvPicPr>
          <p:blipFill>
            <a:blip r:embed="rId38">
              <a:extLst>
                <a:ext uri="{28A0092B-C50C-407E-A947-70E740481C1C}">
                  <a14:useLocalDpi xmlns:a14="http://schemas.microsoft.com/office/drawing/2010/main" val="0"/>
                </a:ext>
              </a:extLst>
            </a:blip>
            <a:srcRect/>
            <a:stretch>
              <a:fillRect/>
            </a:stretch>
          </p:blipFill>
          <p:spPr bwMode="auto">
            <a:xfrm>
              <a:off x="7806396" y="1194047"/>
              <a:ext cx="867180" cy="578119"/>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7685888" y="1322364"/>
            <a:ext cx="1660198" cy="997610"/>
            <a:chOff x="6041048" y="1194047"/>
            <a:chExt cx="1507072" cy="783357"/>
          </a:xfrm>
        </p:grpSpPr>
        <p:pic>
          <p:nvPicPr>
            <p:cNvPr id="98" name="Picture 2"/>
            <p:cNvPicPr>
              <a:picLocks noChangeAspect="1" noChangeArrowheads="1"/>
            </p:cNvPicPr>
            <p:nvPr>
              <p:custDataLst>
                <p:tags r:id="rId23"/>
              </p:custDataLst>
            </p:nvPr>
          </p:nvPicPr>
          <p:blipFill>
            <a:blip r:embed="rId39" cstate="print">
              <a:extLst>
                <a:ext uri="{28A0092B-C50C-407E-A947-70E740481C1C}">
                  <a14:useLocalDpi xmlns:a14="http://schemas.microsoft.com/office/drawing/2010/main" val="0"/>
                </a:ext>
              </a:extLst>
            </a:blip>
            <a:srcRect/>
            <a:stretch>
              <a:fillRect/>
            </a:stretch>
          </p:blipFill>
          <p:spPr bwMode="auto">
            <a:xfrm>
              <a:off x="6387726" y="1194047"/>
              <a:ext cx="813717" cy="57811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9" name="Text Box 18"/>
            <p:cNvSpPr txBox="1">
              <a:spLocks noChangeArrowheads="1"/>
            </p:cNvSpPr>
            <p:nvPr>
              <p:custDataLst>
                <p:tags r:id="rId24"/>
              </p:custDataLst>
            </p:nvPr>
          </p:nvSpPr>
          <p:spPr bwMode="auto">
            <a:xfrm flipH="1">
              <a:off x="6041048" y="1808230"/>
              <a:ext cx="1507072" cy="169174"/>
            </a:xfrm>
            <a:prstGeom prst="rect">
              <a:avLst/>
            </a:prstGeom>
            <a:noFill/>
            <a:ln w="9525" algn="ctr">
              <a:noFill/>
              <a:miter lim="800000"/>
              <a:headEnd/>
              <a:tailEnd/>
            </a:ln>
            <a:effectLst/>
          </p:spPr>
          <p:txBody>
            <a:bodyPr wrap="none" lIns="0" tIns="0" rIns="0" bIns="0" anchor="ctr">
              <a:spAutoFit/>
            </a:bodyPr>
            <a:lstStyle/>
            <a:p>
              <a:pPr algn="ctr" defTabSz="914400">
                <a:spcBef>
                  <a:spcPct val="30000"/>
                </a:spcBef>
                <a:defRPr/>
              </a:pPr>
              <a:r>
                <a:rPr lang="en-US" sz="1400" b="1" dirty="0">
                  <a:ln>
                    <a:solidFill>
                      <a:schemeClr val="bg1">
                        <a:alpha val="0"/>
                      </a:schemeClr>
                    </a:solidFill>
                  </a:ln>
                  <a:solidFill>
                    <a:srgbClr val="595959"/>
                  </a:solidFill>
                </a:rPr>
                <a:t>Predictive Analytics</a:t>
              </a:r>
            </a:p>
          </p:txBody>
        </p:sp>
      </p:grpSp>
      <p:sp>
        <p:nvSpPr>
          <p:cNvPr id="6" name="Rectangle 5"/>
          <p:cNvSpPr/>
          <p:nvPr/>
        </p:nvSpPr>
        <p:spPr bwMode="auto">
          <a:xfrm>
            <a:off x="10657964" y="6200134"/>
            <a:ext cx="784894"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defRPr/>
            </a:pPr>
            <a:r>
              <a:rPr lang="en-US" sz="1400" dirty="0">
                <a:ln>
                  <a:solidFill>
                    <a:schemeClr val="bg1">
                      <a:alpha val="0"/>
                    </a:schemeClr>
                  </a:solidFill>
                </a:ln>
                <a:solidFill>
                  <a:srgbClr val="595959"/>
                </a:solidFill>
              </a:rPr>
              <a:t>APPs</a:t>
            </a:r>
          </a:p>
        </p:txBody>
      </p:sp>
      <p:sp>
        <p:nvSpPr>
          <p:cNvPr id="73" name="Rectangle 72"/>
          <p:cNvSpPr/>
          <p:nvPr/>
        </p:nvSpPr>
        <p:spPr bwMode="auto">
          <a:xfrm>
            <a:off x="9810678" y="6200134"/>
            <a:ext cx="784894"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defRPr/>
            </a:pPr>
            <a:r>
              <a:rPr lang="en-US" sz="1400" dirty="0">
                <a:ln>
                  <a:solidFill>
                    <a:schemeClr val="bg1">
                      <a:alpha val="0"/>
                    </a:schemeClr>
                  </a:solidFill>
                </a:ln>
                <a:solidFill>
                  <a:srgbClr val="595959"/>
                </a:solidFill>
              </a:rPr>
              <a:t>LOB</a:t>
            </a:r>
          </a:p>
        </p:txBody>
      </p:sp>
      <p:sp>
        <p:nvSpPr>
          <p:cNvPr id="74" name="Rectangle 73"/>
          <p:cNvSpPr/>
          <p:nvPr/>
        </p:nvSpPr>
        <p:spPr bwMode="auto">
          <a:xfrm>
            <a:off x="8963392" y="6200134"/>
            <a:ext cx="784894"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defRPr/>
            </a:pPr>
            <a:r>
              <a:rPr lang="en-US" sz="1400" dirty="0">
                <a:ln>
                  <a:solidFill>
                    <a:schemeClr val="bg1">
                      <a:alpha val="0"/>
                    </a:schemeClr>
                  </a:solidFill>
                </a:ln>
                <a:solidFill>
                  <a:srgbClr val="595959"/>
                </a:solidFill>
              </a:rPr>
              <a:t>CRM</a:t>
            </a:r>
          </a:p>
        </p:txBody>
      </p:sp>
      <p:sp>
        <p:nvSpPr>
          <p:cNvPr id="79" name="Rectangle 78"/>
          <p:cNvSpPr/>
          <p:nvPr/>
        </p:nvSpPr>
        <p:spPr bwMode="auto">
          <a:xfrm>
            <a:off x="8116106" y="6200134"/>
            <a:ext cx="784894"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defRPr/>
            </a:pPr>
            <a:r>
              <a:rPr lang="en-US" sz="1400" dirty="0">
                <a:ln>
                  <a:solidFill>
                    <a:schemeClr val="bg1">
                      <a:alpha val="0"/>
                    </a:schemeClr>
                  </a:solidFill>
                </a:ln>
                <a:solidFill>
                  <a:srgbClr val="595959"/>
                </a:solidFill>
              </a:rPr>
              <a:t>ERP</a:t>
            </a:r>
          </a:p>
        </p:txBody>
      </p:sp>
      <p:sp>
        <p:nvSpPr>
          <p:cNvPr id="78" name="Left-Right Arrow 77"/>
          <p:cNvSpPr/>
          <p:nvPr>
            <p:custDataLst>
              <p:tags r:id="rId6"/>
            </p:custDataLst>
          </p:nvPr>
        </p:nvSpPr>
        <p:spPr>
          <a:xfrm>
            <a:off x="6471353" y="4186488"/>
            <a:ext cx="1554480" cy="640080"/>
          </a:xfrm>
          <a:prstGeom prst="leftRightArrow">
            <a:avLst>
              <a:gd name="adj1" fmla="val 50000"/>
              <a:gd name="adj2" fmla="val 37108"/>
            </a:avLst>
          </a:prstGeom>
          <a:solidFill>
            <a:schemeClr val="bg1">
              <a:lumMod val="65000"/>
            </a:schemeClr>
          </a:solidFill>
          <a:ln w="10795" cap="flat" cmpd="sng" algn="ctr">
            <a:noFill/>
            <a:prstDash val="solid"/>
          </a:ln>
          <a:effectLst/>
        </p:spPr>
        <p:txBody>
          <a:bodyPr t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dirty="0" smtClean="0">
                <a:ln>
                  <a:solidFill>
                    <a:schemeClr val="bg1">
                      <a:alpha val="0"/>
                    </a:schemeClr>
                  </a:solidFill>
                </a:ln>
                <a:solidFill>
                  <a:schemeClr val="bg1"/>
                </a:solidFill>
                <a:effectLst/>
                <a:uLnTx/>
                <a:uFillTx/>
                <a:ea typeface="+mn-ea"/>
                <a:cs typeface="+mn-cs"/>
              </a:rPr>
              <a:t>Connectors</a:t>
            </a:r>
            <a:endParaRPr kumimoji="0" lang="en-US" sz="1600" i="0" u="none" strike="noStrike" kern="0" cap="none" spc="0" normalizeH="0" baseline="0" noProof="0" dirty="0">
              <a:ln>
                <a:solidFill>
                  <a:schemeClr val="bg1">
                    <a:alpha val="0"/>
                  </a:schemeClr>
                </a:solidFill>
              </a:ln>
              <a:solidFill>
                <a:schemeClr val="bg1"/>
              </a:solidFill>
              <a:effectLst/>
              <a:uLnTx/>
              <a:uFillTx/>
              <a:ea typeface="+mn-ea"/>
              <a:cs typeface="+mn-cs"/>
            </a:endParaRPr>
          </a:p>
        </p:txBody>
      </p:sp>
      <p:sp>
        <p:nvSpPr>
          <p:cNvPr id="75" name="Rectangle 74"/>
          <p:cNvSpPr/>
          <p:nvPr>
            <p:custDataLst>
              <p:tags r:id="rId7"/>
            </p:custDataLst>
          </p:nvPr>
        </p:nvSpPr>
        <p:spPr>
          <a:xfrm>
            <a:off x="2917168" y="3809440"/>
            <a:ext cx="3154680" cy="1280160"/>
          </a:xfrm>
          <a:prstGeom prst="rect">
            <a:avLst/>
          </a:prstGeom>
          <a:solidFill>
            <a:schemeClr val="tx1">
              <a:lumMod val="10000"/>
              <a:lumOff val="90000"/>
            </a:scheme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solidFill>
                  <a:schemeClr val="bg1">
                    <a:alpha val="0"/>
                  </a:schemeClr>
                </a:solidFill>
              </a:ln>
              <a:solidFill>
                <a:srgbClr val="595959"/>
              </a:solidFill>
              <a:effectLst/>
              <a:uLnTx/>
              <a:uFillTx/>
              <a:ea typeface="+mn-ea"/>
              <a:cs typeface="+mn-cs"/>
            </a:endParaRPr>
          </a:p>
        </p:txBody>
      </p:sp>
      <p:sp>
        <p:nvSpPr>
          <p:cNvPr id="51" name="Rectangle 50"/>
          <p:cNvSpPr/>
          <p:nvPr>
            <p:custDataLst>
              <p:tags r:id="rId8"/>
            </p:custDataLst>
          </p:nvPr>
        </p:nvSpPr>
        <p:spPr>
          <a:xfrm>
            <a:off x="8425338" y="3809440"/>
            <a:ext cx="3154680" cy="1280160"/>
          </a:xfrm>
          <a:prstGeom prst="rect">
            <a:avLst/>
          </a:prstGeom>
          <a:solidFill>
            <a:schemeClr val="tx1">
              <a:lumMod val="10000"/>
              <a:lumOff val="90000"/>
            </a:schemeClr>
          </a:solidFill>
          <a:ln w="10795" cap="flat" cmpd="sng" algn="ctr">
            <a:noFill/>
            <a:prstDash val="solid"/>
          </a:ln>
          <a:effectLst/>
        </p:spPr>
        <p:txBody>
          <a:bodyPr rtlCol="0" anchor="b"/>
          <a:lstStyle/>
          <a:p>
            <a:pPr algn="ctr" defTabSz="914400">
              <a:defRPr/>
            </a:pPr>
            <a:r>
              <a:rPr lang="en-US" sz="1400" dirty="0">
                <a:ln>
                  <a:solidFill>
                    <a:schemeClr val="bg1">
                      <a:alpha val="0"/>
                    </a:schemeClr>
                  </a:solidFill>
                </a:ln>
                <a:solidFill>
                  <a:srgbClr val="595959"/>
                </a:solidFill>
              </a:rPr>
              <a:t>Microsoft EDW</a:t>
            </a:r>
          </a:p>
        </p:txBody>
      </p:sp>
      <p:sp>
        <p:nvSpPr>
          <p:cNvPr id="81" name="Rectangle 80"/>
          <p:cNvSpPr/>
          <p:nvPr>
            <p:custDataLst>
              <p:tags r:id="rId9"/>
            </p:custDataLst>
          </p:nvPr>
        </p:nvSpPr>
        <p:spPr>
          <a:xfrm>
            <a:off x="2917168" y="2653226"/>
            <a:ext cx="8662850" cy="822960"/>
          </a:xfrm>
          <a:prstGeom prst="rect">
            <a:avLst/>
          </a:prstGeom>
          <a:solidFill>
            <a:schemeClr val="tx1">
              <a:lumMod val="10000"/>
              <a:lumOff val="90000"/>
            </a:schemeClr>
          </a:solidFill>
          <a:ln w="9525" cap="flat" cmpd="sng" algn="ctr">
            <a:noFill/>
            <a:prstDash val="solid"/>
          </a:ln>
          <a:effectLst/>
        </p:spPr>
        <p:txBody>
          <a:bodyPr rtlCol="0" anchor="b"/>
          <a:lstStyle/>
          <a:p>
            <a:pPr algn="ctr" defTabSz="914400">
              <a:defRPr/>
            </a:pPr>
            <a:endParaRPr lang="en-US" sz="1400" b="1" dirty="0">
              <a:ln>
                <a:solidFill>
                  <a:schemeClr val="bg1">
                    <a:alpha val="0"/>
                  </a:schemeClr>
                </a:solidFill>
              </a:ln>
              <a:solidFill>
                <a:srgbClr val="595959"/>
              </a:solidFill>
            </a:endParaRPr>
          </a:p>
        </p:txBody>
      </p:sp>
      <p:sp>
        <p:nvSpPr>
          <p:cNvPr id="86" name="Text Box 18"/>
          <p:cNvSpPr txBox="1">
            <a:spLocks noChangeArrowheads="1"/>
          </p:cNvSpPr>
          <p:nvPr/>
        </p:nvSpPr>
        <p:spPr bwMode="auto">
          <a:xfrm flipH="1">
            <a:off x="4215205" y="3189954"/>
            <a:ext cx="769585" cy="286232"/>
          </a:xfrm>
          <a:prstGeom prst="rect">
            <a:avLst/>
          </a:prstGeom>
          <a:noFill/>
          <a:ln w="9525" algn="ctr">
            <a:noFill/>
            <a:miter lim="800000"/>
            <a:headEnd/>
            <a:tailEnd/>
          </a:ln>
          <a:effectLst/>
        </p:spPr>
        <p:txBody>
          <a:bodyPr wrap="square">
            <a:spAutoFit/>
          </a:bodyPr>
          <a:lstStyle/>
          <a:p>
            <a:pPr marR="0" lvl="0" indent="0" algn="ctr" defTabSz="914400" fontAlgn="auto">
              <a:lnSpc>
                <a:spcPct val="90000"/>
              </a:lnSpc>
              <a:spcBef>
                <a:spcPct val="30000"/>
              </a:spcBef>
              <a:spcAft>
                <a:spcPts val="0"/>
              </a:spcAft>
              <a:buClrTx/>
              <a:buSzTx/>
              <a:buFontTx/>
              <a:buNone/>
              <a:tabLst/>
              <a:defRPr/>
            </a:pPr>
            <a:r>
              <a:rPr lang="en-US" sz="1400" dirty="0">
                <a:ln>
                  <a:solidFill>
                    <a:schemeClr val="bg1">
                      <a:alpha val="0"/>
                    </a:schemeClr>
                  </a:solidFill>
                </a:ln>
                <a:solidFill>
                  <a:srgbClr val="595959"/>
                </a:solidFill>
              </a:rPr>
              <a:t>SSAS</a:t>
            </a:r>
          </a:p>
        </p:txBody>
      </p:sp>
      <p:sp>
        <p:nvSpPr>
          <p:cNvPr id="83" name="Text Box 18"/>
          <p:cNvSpPr txBox="1">
            <a:spLocks noChangeArrowheads="1"/>
          </p:cNvSpPr>
          <p:nvPr>
            <p:custDataLst>
              <p:tags r:id="rId10"/>
            </p:custDataLst>
          </p:nvPr>
        </p:nvSpPr>
        <p:spPr bwMode="auto">
          <a:xfrm flipH="1">
            <a:off x="9490361" y="3189954"/>
            <a:ext cx="895803" cy="286232"/>
          </a:xfrm>
          <a:prstGeom prst="rect">
            <a:avLst/>
          </a:prstGeom>
          <a:noFill/>
          <a:ln w="9525" algn="ctr">
            <a:noFill/>
            <a:miter lim="800000"/>
            <a:headEnd/>
            <a:tailEnd/>
          </a:ln>
          <a:effectLst/>
        </p:spPr>
        <p:txBody>
          <a:bodyPr wrap="square">
            <a:spAutoFit/>
          </a:bodyPr>
          <a:lstStyle/>
          <a:p>
            <a:pPr marR="0" lvl="0" indent="0" algn="ctr" defTabSz="914400" fontAlgn="auto">
              <a:lnSpc>
                <a:spcPct val="90000"/>
              </a:lnSpc>
              <a:spcBef>
                <a:spcPct val="30000"/>
              </a:spcBef>
              <a:spcAft>
                <a:spcPts val="0"/>
              </a:spcAft>
              <a:buClrTx/>
              <a:buSzTx/>
              <a:buFontTx/>
              <a:buNone/>
              <a:tabLst/>
              <a:defRPr/>
            </a:pPr>
            <a:r>
              <a:rPr lang="en-US" sz="1400" dirty="0" smtClean="0">
                <a:ln>
                  <a:solidFill>
                    <a:schemeClr val="bg1">
                      <a:alpha val="0"/>
                    </a:schemeClr>
                  </a:solidFill>
                </a:ln>
                <a:solidFill>
                  <a:srgbClr val="595959"/>
                </a:solidFill>
              </a:rPr>
              <a:t>SSRS </a:t>
            </a:r>
            <a:endParaRPr lang="en-US" sz="1400" dirty="0">
              <a:ln>
                <a:solidFill>
                  <a:schemeClr val="bg1">
                    <a:alpha val="0"/>
                  </a:schemeClr>
                </a:solidFill>
              </a:ln>
              <a:solidFill>
                <a:srgbClr val="595959"/>
              </a:solidFill>
            </a:endParaRPr>
          </a:p>
        </p:txBody>
      </p:sp>
      <p:sp>
        <p:nvSpPr>
          <p:cNvPr id="14" name="Up Arrow 13"/>
          <p:cNvSpPr/>
          <p:nvPr/>
        </p:nvSpPr>
        <p:spPr bwMode="auto">
          <a:xfrm>
            <a:off x="9755382" y="2349439"/>
            <a:ext cx="365760" cy="27432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solidFill>
                <a:srgbClr val="595959"/>
              </a:solidFill>
            </a:endParaRPr>
          </a:p>
        </p:txBody>
      </p:sp>
      <p:sp>
        <p:nvSpPr>
          <p:cNvPr id="61" name="Up Arrow 60"/>
          <p:cNvSpPr/>
          <p:nvPr/>
        </p:nvSpPr>
        <p:spPr bwMode="auto">
          <a:xfrm>
            <a:off x="4417117" y="2349439"/>
            <a:ext cx="365760" cy="27432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solidFill>
                <a:srgbClr val="595959"/>
              </a:solidFill>
            </a:endParaRPr>
          </a:p>
        </p:txBody>
      </p:sp>
      <p:sp>
        <p:nvSpPr>
          <p:cNvPr id="62" name="Up Arrow 61"/>
          <p:cNvSpPr/>
          <p:nvPr/>
        </p:nvSpPr>
        <p:spPr bwMode="auto">
          <a:xfrm>
            <a:off x="9755382" y="3505653"/>
            <a:ext cx="365760" cy="27432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3" name="Up Arrow 62"/>
          <p:cNvSpPr/>
          <p:nvPr/>
        </p:nvSpPr>
        <p:spPr bwMode="auto">
          <a:xfrm>
            <a:off x="4417117" y="3505653"/>
            <a:ext cx="365760" cy="27432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4" name="Up Arrow 63"/>
          <p:cNvSpPr/>
          <p:nvPr/>
        </p:nvSpPr>
        <p:spPr bwMode="auto">
          <a:xfrm>
            <a:off x="9755382" y="5119067"/>
            <a:ext cx="365760" cy="27432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5" name="Up Arrow 64"/>
          <p:cNvSpPr/>
          <p:nvPr/>
        </p:nvSpPr>
        <p:spPr bwMode="auto">
          <a:xfrm>
            <a:off x="4417117" y="5119067"/>
            <a:ext cx="365760" cy="27432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9" name="Group 8"/>
          <p:cNvGrpSpPr/>
          <p:nvPr/>
        </p:nvGrpSpPr>
        <p:grpSpPr>
          <a:xfrm>
            <a:off x="9557637" y="3866482"/>
            <a:ext cx="890083" cy="910206"/>
            <a:chOff x="8803257" y="3866482"/>
            <a:chExt cx="890083" cy="910206"/>
          </a:xfrm>
        </p:grpSpPr>
        <p:sp>
          <p:nvSpPr>
            <p:cNvPr id="103" name="Freeform 102"/>
            <p:cNvSpPr/>
            <p:nvPr>
              <p:custDataLst>
                <p:tags r:id="rId20"/>
              </p:custDataLst>
            </p:nvPr>
          </p:nvSpPr>
          <p:spPr>
            <a:xfrm>
              <a:off x="8803257" y="4122353"/>
              <a:ext cx="890083" cy="654335"/>
            </a:xfrm>
            <a:custGeom>
              <a:avLst/>
              <a:gdLst>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428893 w 4098925"/>
                <a:gd name="connsiteY50" fmla="*/ 1072082 h 3013272"/>
                <a:gd name="connsiteX51" fmla="*/ 2276354 w 4098925"/>
                <a:gd name="connsiteY51" fmla="*/ 0 h 3013272"/>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345924 w 4098925"/>
                <a:gd name="connsiteY50" fmla="*/ 1055490 h 3013272"/>
                <a:gd name="connsiteX51" fmla="*/ 2276354 w 4098925"/>
                <a:gd name="connsiteY51" fmla="*/ 0 h 301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098925" h="3013272">
                  <a:moveTo>
                    <a:pt x="2123852" y="2296813"/>
                  </a:moveTo>
                  <a:lnTo>
                    <a:pt x="1917419" y="2419556"/>
                  </a:lnTo>
                  <a:lnTo>
                    <a:pt x="1934157" y="2899377"/>
                  </a:lnTo>
                  <a:cubicBezTo>
                    <a:pt x="1963913" y="2932852"/>
                    <a:pt x="1976931" y="2938433"/>
                    <a:pt x="2006687" y="2932852"/>
                  </a:cubicBezTo>
                  <a:lnTo>
                    <a:pt x="2174068" y="2838004"/>
                  </a:lnTo>
                  <a:cubicBezTo>
                    <a:pt x="2188948" y="2791510"/>
                    <a:pt x="2148030" y="2778492"/>
                    <a:pt x="2135012" y="2748736"/>
                  </a:cubicBezTo>
                  <a:lnTo>
                    <a:pt x="2045743" y="2787791"/>
                  </a:lnTo>
                  <a:lnTo>
                    <a:pt x="2045743" y="2480929"/>
                  </a:lnTo>
                  <a:lnTo>
                    <a:pt x="2185225" y="2397239"/>
                  </a:lnTo>
                  <a:cubicBezTo>
                    <a:pt x="2187085" y="2347026"/>
                    <a:pt x="2155469" y="2307971"/>
                    <a:pt x="2123852" y="2296813"/>
                  </a:cubicBezTo>
                  <a:close/>
                  <a:moveTo>
                    <a:pt x="1281380" y="2112694"/>
                  </a:moveTo>
                  <a:lnTo>
                    <a:pt x="1281380" y="2241019"/>
                  </a:lnTo>
                  <a:lnTo>
                    <a:pt x="1828150" y="2553460"/>
                  </a:lnTo>
                  <a:lnTo>
                    <a:pt x="1828150" y="2436295"/>
                  </a:lnTo>
                  <a:lnTo>
                    <a:pt x="1281380" y="2112694"/>
                  </a:lnTo>
                  <a:close/>
                  <a:moveTo>
                    <a:pt x="1281380" y="1867205"/>
                  </a:moveTo>
                  <a:lnTo>
                    <a:pt x="1281380" y="1995530"/>
                  </a:lnTo>
                  <a:lnTo>
                    <a:pt x="1828150" y="2307971"/>
                  </a:lnTo>
                  <a:lnTo>
                    <a:pt x="1828150" y="2190806"/>
                  </a:lnTo>
                  <a:lnTo>
                    <a:pt x="1281380" y="1867205"/>
                  </a:lnTo>
                  <a:close/>
                  <a:moveTo>
                    <a:pt x="271525" y="1192113"/>
                  </a:moveTo>
                  <a:lnTo>
                    <a:pt x="65091" y="1314857"/>
                  </a:lnTo>
                  <a:lnTo>
                    <a:pt x="81830" y="1794677"/>
                  </a:lnTo>
                  <a:cubicBezTo>
                    <a:pt x="111586" y="1828152"/>
                    <a:pt x="124604" y="1833733"/>
                    <a:pt x="154360" y="1828152"/>
                  </a:cubicBezTo>
                  <a:lnTo>
                    <a:pt x="321740" y="1733304"/>
                  </a:lnTo>
                  <a:cubicBezTo>
                    <a:pt x="336621" y="1686810"/>
                    <a:pt x="300463" y="1652360"/>
                    <a:pt x="282685" y="1644036"/>
                  </a:cubicBezTo>
                  <a:lnTo>
                    <a:pt x="193416" y="1683091"/>
                  </a:lnTo>
                  <a:lnTo>
                    <a:pt x="193416" y="1376229"/>
                  </a:lnTo>
                  <a:lnTo>
                    <a:pt x="332898" y="1292539"/>
                  </a:lnTo>
                  <a:cubicBezTo>
                    <a:pt x="334758" y="1242326"/>
                    <a:pt x="303141" y="1203271"/>
                    <a:pt x="271525" y="1192113"/>
                  </a:cubicBezTo>
                  <a:close/>
                  <a:moveTo>
                    <a:pt x="141342" y="1034030"/>
                  </a:moveTo>
                  <a:lnTo>
                    <a:pt x="2268915" y="2216841"/>
                  </a:lnTo>
                  <a:lnTo>
                    <a:pt x="2268915" y="2953309"/>
                  </a:lnTo>
                  <a:lnTo>
                    <a:pt x="2194524" y="2908674"/>
                  </a:lnTo>
                  <a:lnTo>
                    <a:pt x="2097817" y="2968187"/>
                  </a:lnTo>
                  <a:cubicBezTo>
                    <a:pt x="2047737" y="3003611"/>
                    <a:pt x="1961938" y="3055703"/>
                    <a:pt x="1854708" y="2953014"/>
                  </a:cubicBezTo>
                  <a:cubicBezTo>
                    <a:pt x="1843996" y="2944893"/>
                    <a:pt x="1838047" y="2886763"/>
                    <a:pt x="1836859" y="2857210"/>
                  </a:cubicBezTo>
                  <a:cubicBezTo>
                    <a:pt x="1835270" y="2817234"/>
                    <a:pt x="1833684" y="2777257"/>
                    <a:pt x="1832095" y="2737281"/>
                  </a:cubicBezTo>
                  <a:lnTo>
                    <a:pt x="290124" y="1822571"/>
                  </a:lnTo>
                  <a:lnTo>
                    <a:pt x="123786" y="1895171"/>
                  </a:lnTo>
                  <a:cubicBezTo>
                    <a:pt x="84110" y="1896181"/>
                    <a:pt x="37294" y="1887664"/>
                    <a:pt x="14288" y="1786280"/>
                  </a:cubicBezTo>
                  <a:lnTo>
                    <a:pt x="0" y="1339032"/>
                  </a:lnTo>
                  <a:cubicBezTo>
                    <a:pt x="2971" y="1247066"/>
                    <a:pt x="17849" y="1245590"/>
                    <a:pt x="44635" y="1227446"/>
                  </a:cubicBezTo>
                  <a:lnTo>
                    <a:pt x="156221" y="1175372"/>
                  </a:lnTo>
                  <a:lnTo>
                    <a:pt x="141342" y="1034030"/>
                  </a:lnTo>
                  <a:close/>
                  <a:moveTo>
                    <a:pt x="2276354" y="0"/>
                  </a:moveTo>
                  <a:lnTo>
                    <a:pt x="4098925" y="1063786"/>
                  </a:lnTo>
                  <a:lnTo>
                    <a:pt x="4098925" y="1740741"/>
                  </a:lnTo>
                  <a:lnTo>
                    <a:pt x="2373062" y="2722698"/>
                  </a:lnTo>
                  <a:lnTo>
                    <a:pt x="2373062" y="2164768"/>
                  </a:lnTo>
                  <a:lnTo>
                    <a:pt x="345924" y="1055490"/>
                  </a:lnTo>
                  <a:lnTo>
                    <a:pt x="2276354" y="0"/>
                  </a:lnTo>
                  <a:close/>
                </a:path>
              </a:pathLst>
            </a:custGeom>
            <a:solidFill>
              <a:schemeClr val="accent2"/>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ln>
                  <a:solidFill>
                    <a:schemeClr val="bg1">
                      <a:alpha val="0"/>
                    </a:schemeClr>
                  </a:solidFill>
                </a:ln>
                <a:gradFill>
                  <a:gsLst>
                    <a:gs pos="0">
                      <a:srgbClr val="FFFFFF"/>
                    </a:gs>
                    <a:gs pos="100000">
                      <a:srgbClr val="FFFFFF"/>
                    </a:gs>
                  </a:gsLst>
                  <a:lin ang="5400000" scaled="0"/>
                </a:gradFill>
              </a:endParaRPr>
            </a:p>
          </p:txBody>
        </p:sp>
        <p:sp>
          <p:nvSpPr>
            <p:cNvPr id="66" name="Freeform 65"/>
            <p:cNvSpPr/>
            <p:nvPr>
              <p:custDataLst>
                <p:tags r:id="rId21"/>
              </p:custDataLst>
            </p:nvPr>
          </p:nvSpPr>
          <p:spPr>
            <a:xfrm>
              <a:off x="8803257" y="3984055"/>
              <a:ext cx="890083" cy="654335"/>
            </a:xfrm>
            <a:custGeom>
              <a:avLst/>
              <a:gdLst>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428893 w 4098925"/>
                <a:gd name="connsiteY50" fmla="*/ 1072082 h 3013272"/>
                <a:gd name="connsiteX51" fmla="*/ 2276354 w 4098925"/>
                <a:gd name="connsiteY51" fmla="*/ 0 h 3013272"/>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345924 w 4098925"/>
                <a:gd name="connsiteY50" fmla="*/ 1055490 h 3013272"/>
                <a:gd name="connsiteX51" fmla="*/ 2276354 w 4098925"/>
                <a:gd name="connsiteY51" fmla="*/ 0 h 301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098925" h="3013272">
                  <a:moveTo>
                    <a:pt x="2123852" y="2296813"/>
                  </a:moveTo>
                  <a:lnTo>
                    <a:pt x="1917419" y="2419556"/>
                  </a:lnTo>
                  <a:lnTo>
                    <a:pt x="1934157" y="2899377"/>
                  </a:lnTo>
                  <a:cubicBezTo>
                    <a:pt x="1963913" y="2932852"/>
                    <a:pt x="1976931" y="2938433"/>
                    <a:pt x="2006687" y="2932852"/>
                  </a:cubicBezTo>
                  <a:lnTo>
                    <a:pt x="2174068" y="2838004"/>
                  </a:lnTo>
                  <a:cubicBezTo>
                    <a:pt x="2188948" y="2791510"/>
                    <a:pt x="2148030" y="2778492"/>
                    <a:pt x="2135012" y="2748736"/>
                  </a:cubicBezTo>
                  <a:lnTo>
                    <a:pt x="2045743" y="2787791"/>
                  </a:lnTo>
                  <a:lnTo>
                    <a:pt x="2045743" y="2480929"/>
                  </a:lnTo>
                  <a:lnTo>
                    <a:pt x="2185225" y="2397239"/>
                  </a:lnTo>
                  <a:cubicBezTo>
                    <a:pt x="2187085" y="2347026"/>
                    <a:pt x="2155469" y="2307971"/>
                    <a:pt x="2123852" y="2296813"/>
                  </a:cubicBezTo>
                  <a:close/>
                  <a:moveTo>
                    <a:pt x="1281380" y="2112694"/>
                  </a:moveTo>
                  <a:lnTo>
                    <a:pt x="1281380" y="2241019"/>
                  </a:lnTo>
                  <a:lnTo>
                    <a:pt x="1828150" y="2553460"/>
                  </a:lnTo>
                  <a:lnTo>
                    <a:pt x="1828150" y="2436295"/>
                  </a:lnTo>
                  <a:lnTo>
                    <a:pt x="1281380" y="2112694"/>
                  </a:lnTo>
                  <a:close/>
                  <a:moveTo>
                    <a:pt x="1281380" y="1867205"/>
                  </a:moveTo>
                  <a:lnTo>
                    <a:pt x="1281380" y="1995530"/>
                  </a:lnTo>
                  <a:lnTo>
                    <a:pt x="1828150" y="2307971"/>
                  </a:lnTo>
                  <a:lnTo>
                    <a:pt x="1828150" y="2190806"/>
                  </a:lnTo>
                  <a:lnTo>
                    <a:pt x="1281380" y="1867205"/>
                  </a:lnTo>
                  <a:close/>
                  <a:moveTo>
                    <a:pt x="271525" y="1192113"/>
                  </a:moveTo>
                  <a:lnTo>
                    <a:pt x="65091" y="1314857"/>
                  </a:lnTo>
                  <a:lnTo>
                    <a:pt x="81830" y="1794677"/>
                  </a:lnTo>
                  <a:cubicBezTo>
                    <a:pt x="111586" y="1828152"/>
                    <a:pt x="124604" y="1833733"/>
                    <a:pt x="154360" y="1828152"/>
                  </a:cubicBezTo>
                  <a:lnTo>
                    <a:pt x="321740" y="1733304"/>
                  </a:lnTo>
                  <a:cubicBezTo>
                    <a:pt x="336621" y="1686810"/>
                    <a:pt x="300463" y="1652360"/>
                    <a:pt x="282685" y="1644036"/>
                  </a:cubicBezTo>
                  <a:lnTo>
                    <a:pt x="193416" y="1683091"/>
                  </a:lnTo>
                  <a:lnTo>
                    <a:pt x="193416" y="1376229"/>
                  </a:lnTo>
                  <a:lnTo>
                    <a:pt x="332898" y="1292539"/>
                  </a:lnTo>
                  <a:cubicBezTo>
                    <a:pt x="334758" y="1242326"/>
                    <a:pt x="303141" y="1203271"/>
                    <a:pt x="271525" y="1192113"/>
                  </a:cubicBezTo>
                  <a:close/>
                  <a:moveTo>
                    <a:pt x="141342" y="1034030"/>
                  </a:moveTo>
                  <a:lnTo>
                    <a:pt x="2268915" y="2216841"/>
                  </a:lnTo>
                  <a:lnTo>
                    <a:pt x="2268915" y="2953309"/>
                  </a:lnTo>
                  <a:lnTo>
                    <a:pt x="2194524" y="2908674"/>
                  </a:lnTo>
                  <a:lnTo>
                    <a:pt x="2097817" y="2968187"/>
                  </a:lnTo>
                  <a:cubicBezTo>
                    <a:pt x="2047737" y="3003611"/>
                    <a:pt x="1961938" y="3055703"/>
                    <a:pt x="1854708" y="2953014"/>
                  </a:cubicBezTo>
                  <a:cubicBezTo>
                    <a:pt x="1843996" y="2944893"/>
                    <a:pt x="1838047" y="2886763"/>
                    <a:pt x="1836859" y="2857210"/>
                  </a:cubicBezTo>
                  <a:cubicBezTo>
                    <a:pt x="1835270" y="2817234"/>
                    <a:pt x="1833684" y="2777257"/>
                    <a:pt x="1832095" y="2737281"/>
                  </a:cubicBezTo>
                  <a:lnTo>
                    <a:pt x="290124" y="1822571"/>
                  </a:lnTo>
                  <a:lnTo>
                    <a:pt x="123786" y="1895171"/>
                  </a:lnTo>
                  <a:cubicBezTo>
                    <a:pt x="84110" y="1896181"/>
                    <a:pt x="37294" y="1887664"/>
                    <a:pt x="14288" y="1786280"/>
                  </a:cubicBezTo>
                  <a:lnTo>
                    <a:pt x="0" y="1339032"/>
                  </a:lnTo>
                  <a:cubicBezTo>
                    <a:pt x="2971" y="1247066"/>
                    <a:pt x="17849" y="1245590"/>
                    <a:pt x="44635" y="1227446"/>
                  </a:cubicBezTo>
                  <a:lnTo>
                    <a:pt x="156221" y="1175372"/>
                  </a:lnTo>
                  <a:lnTo>
                    <a:pt x="141342" y="1034030"/>
                  </a:lnTo>
                  <a:close/>
                  <a:moveTo>
                    <a:pt x="2276354" y="0"/>
                  </a:moveTo>
                  <a:lnTo>
                    <a:pt x="4098925" y="1063786"/>
                  </a:lnTo>
                  <a:lnTo>
                    <a:pt x="4098925" y="1740741"/>
                  </a:lnTo>
                  <a:lnTo>
                    <a:pt x="2373062" y="2722698"/>
                  </a:lnTo>
                  <a:lnTo>
                    <a:pt x="2373062" y="2164768"/>
                  </a:lnTo>
                  <a:lnTo>
                    <a:pt x="345924" y="1055490"/>
                  </a:lnTo>
                  <a:lnTo>
                    <a:pt x="2276354" y="0"/>
                  </a:lnTo>
                  <a:close/>
                </a:path>
              </a:pathLst>
            </a:custGeom>
            <a:solidFill>
              <a:schemeClr val="accent2"/>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ln>
                  <a:solidFill>
                    <a:schemeClr val="bg1">
                      <a:alpha val="0"/>
                    </a:schemeClr>
                  </a:solidFill>
                </a:ln>
                <a:gradFill>
                  <a:gsLst>
                    <a:gs pos="0">
                      <a:srgbClr val="FFFFFF"/>
                    </a:gs>
                    <a:gs pos="100000">
                      <a:srgbClr val="FFFFFF"/>
                    </a:gs>
                  </a:gsLst>
                  <a:lin ang="5400000" scaled="0"/>
                </a:gradFill>
              </a:endParaRPr>
            </a:p>
          </p:txBody>
        </p:sp>
        <p:sp>
          <p:nvSpPr>
            <p:cNvPr id="67" name="Freeform 66"/>
            <p:cNvSpPr/>
            <p:nvPr>
              <p:custDataLst>
                <p:tags r:id="rId22"/>
              </p:custDataLst>
            </p:nvPr>
          </p:nvSpPr>
          <p:spPr>
            <a:xfrm>
              <a:off x="8803257" y="3866482"/>
              <a:ext cx="890083" cy="654335"/>
            </a:xfrm>
            <a:custGeom>
              <a:avLst/>
              <a:gdLst>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428893 w 4098925"/>
                <a:gd name="connsiteY50" fmla="*/ 1072082 h 3013272"/>
                <a:gd name="connsiteX51" fmla="*/ 2276354 w 4098925"/>
                <a:gd name="connsiteY51" fmla="*/ 0 h 3013272"/>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345924 w 4098925"/>
                <a:gd name="connsiteY50" fmla="*/ 1055490 h 3013272"/>
                <a:gd name="connsiteX51" fmla="*/ 2276354 w 4098925"/>
                <a:gd name="connsiteY51" fmla="*/ 0 h 301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098925" h="3013272">
                  <a:moveTo>
                    <a:pt x="2123852" y="2296813"/>
                  </a:moveTo>
                  <a:lnTo>
                    <a:pt x="1917419" y="2419556"/>
                  </a:lnTo>
                  <a:lnTo>
                    <a:pt x="1934157" y="2899377"/>
                  </a:lnTo>
                  <a:cubicBezTo>
                    <a:pt x="1963913" y="2932852"/>
                    <a:pt x="1976931" y="2938433"/>
                    <a:pt x="2006687" y="2932852"/>
                  </a:cubicBezTo>
                  <a:lnTo>
                    <a:pt x="2174068" y="2838004"/>
                  </a:lnTo>
                  <a:cubicBezTo>
                    <a:pt x="2188948" y="2791510"/>
                    <a:pt x="2148030" y="2778492"/>
                    <a:pt x="2135012" y="2748736"/>
                  </a:cubicBezTo>
                  <a:lnTo>
                    <a:pt x="2045743" y="2787791"/>
                  </a:lnTo>
                  <a:lnTo>
                    <a:pt x="2045743" y="2480929"/>
                  </a:lnTo>
                  <a:lnTo>
                    <a:pt x="2185225" y="2397239"/>
                  </a:lnTo>
                  <a:cubicBezTo>
                    <a:pt x="2187085" y="2347026"/>
                    <a:pt x="2155469" y="2307971"/>
                    <a:pt x="2123852" y="2296813"/>
                  </a:cubicBezTo>
                  <a:close/>
                  <a:moveTo>
                    <a:pt x="1281380" y="2112694"/>
                  </a:moveTo>
                  <a:lnTo>
                    <a:pt x="1281380" y="2241019"/>
                  </a:lnTo>
                  <a:lnTo>
                    <a:pt x="1828150" y="2553460"/>
                  </a:lnTo>
                  <a:lnTo>
                    <a:pt x="1828150" y="2436295"/>
                  </a:lnTo>
                  <a:lnTo>
                    <a:pt x="1281380" y="2112694"/>
                  </a:lnTo>
                  <a:close/>
                  <a:moveTo>
                    <a:pt x="1281380" y="1867205"/>
                  </a:moveTo>
                  <a:lnTo>
                    <a:pt x="1281380" y="1995530"/>
                  </a:lnTo>
                  <a:lnTo>
                    <a:pt x="1828150" y="2307971"/>
                  </a:lnTo>
                  <a:lnTo>
                    <a:pt x="1828150" y="2190806"/>
                  </a:lnTo>
                  <a:lnTo>
                    <a:pt x="1281380" y="1867205"/>
                  </a:lnTo>
                  <a:close/>
                  <a:moveTo>
                    <a:pt x="271525" y="1192113"/>
                  </a:moveTo>
                  <a:lnTo>
                    <a:pt x="65091" y="1314857"/>
                  </a:lnTo>
                  <a:lnTo>
                    <a:pt x="81830" y="1794677"/>
                  </a:lnTo>
                  <a:cubicBezTo>
                    <a:pt x="111586" y="1828152"/>
                    <a:pt x="124604" y="1833733"/>
                    <a:pt x="154360" y="1828152"/>
                  </a:cubicBezTo>
                  <a:lnTo>
                    <a:pt x="321740" y="1733304"/>
                  </a:lnTo>
                  <a:cubicBezTo>
                    <a:pt x="336621" y="1686810"/>
                    <a:pt x="300463" y="1652360"/>
                    <a:pt x="282685" y="1644036"/>
                  </a:cubicBezTo>
                  <a:lnTo>
                    <a:pt x="193416" y="1683091"/>
                  </a:lnTo>
                  <a:lnTo>
                    <a:pt x="193416" y="1376229"/>
                  </a:lnTo>
                  <a:lnTo>
                    <a:pt x="332898" y="1292539"/>
                  </a:lnTo>
                  <a:cubicBezTo>
                    <a:pt x="334758" y="1242326"/>
                    <a:pt x="303141" y="1203271"/>
                    <a:pt x="271525" y="1192113"/>
                  </a:cubicBezTo>
                  <a:close/>
                  <a:moveTo>
                    <a:pt x="141342" y="1034030"/>
                  </a:moveTo>
                  <a:lnTo>
                    <a:pt x="2268915" y="2216841"/>
                  </a:lnTo>
                  <a:lnTo>
                    <a:pt x="2268915" y="2953309"/>
                  </a:lnTo>
                  <a:lnTo>
                    <a:pt x="2194524" y="2908674"/>
                  </a:lnTo>
                  <a:lnTo>
                    <a:pt x="2097817" y="2968187"/>
                  </a:lnTo>
                  <a:cubicBezTo>
                    <a:pt x="2047737" y="3003611"/>
                    <a:pt x="1961938" y="3055703"/>
                    <a:pt x="1854708" y="2953014"/>
                  </a:cubicBezTo>
                  <a:cubicBezTo>
                    <a:pt x="1843996" y="2944893"/>
                    <a:pt x="1838047" y="2886763"/>
                    <a:pt x="1836859" y="2857210"/>
                  </a:cubicBezTo>
                  <a:cubicBezTo>
                    <a:pt x="1835270" y="2817234"/>
                    <a:pt x="1833684" y="2777257"/>
                    <a:pt x="1832095" y="2737281"/>
                  </a:cubicBezTo>
                  <a:lnTo>
                    <a:pt x="290124" y="1822571"/>
                  </a:lnTo>
                  <a:lnTo>
                    <a:pt x="123786" y="1895171"/>
                  </a:lnTo>
                  <a:cubicBezTo>
                    <a:pt x="84110" y="1896181"/>
                    <a:pt x="37294" y="1887664"/>
                    <a:pt x="14288" y="1786280"/>
                  </a:cubicBezTo>
                  <a:lnTo>
                    <a:pt x="0" y="1339032"/>
                  </a:lnTo>
                  <a:cubicBezTo>
                    <a:pt x="2971" y="1247066"/>
                    <a:pt x="17849" y="1245590"/>
                    <a:pt x="44635" y="1227446"/>
                  </a:cubicBezTo>
                  <a:lnTo>
                    <a:pt x="156221" y="1175372"/>
                  </a:lnTo>
                  <a:lnTo>
                    <a:pt x="141342" y="1034030"/>
                  </a:lnTo>
                  <a:close/>
                  <a:moveTo>
                    <a:pt x="2276354" y="0"/>
                  </a:moveTo>
                  <a:lnTo>
                    <a:pt x="4098925" y="1063786"/>
                  </a:lnTo>
                  <a:lnTo>
                    <a:pt x="4098925" y="1740741"/>
                  </a:lnTo>
                  <a:lnTo>
                    <a:pt x="2373062" y="2722698"/>
                  </a:lnTo>
                  <a:lnTo>
                    <a:pt x="2373062" y="2164768"/>
                  </a:lnTo>
                  <a:lnTo>
                    <a:pt x="345924" y="1055490"/>
                  </a:lnTo>
                  <a:lnTo>
                    <a:pt x="2276354" y="0"/>
                  </a:lnTo>
                  <a:close/>
                </a:path>
              </a:pathLst>
            </a:custGeom>
            <a:solidFill>
              <a:schemeClr val="accent2"/>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ln>
                  <a:solidFill>
                    <a:schemeClr val="bg1">
                      <a:alpha val="0"/>
                    </a:schemeClr>
                  </a:solidFill>
                </a:ln>
                <a:gradFill>
                  <a:gsLst>
                    <a:gs pos="0">
                      <a:srgbClr val="FFFFFF"/>
                    </a:gs>
                    <a:gs pos="100000">
                      <a:srgbClr val="FFFFFF"/>
                    </a:gs>
                  </a:gsLst>
                  <a:lin ang="5400000" scaled="0"/>
                </a:gradFill>
              </a:endParaRPr>
            </a:p>
          </p:txBody>
        </p:sp>
      </p:grpSp>
      <p:sp>
        <p:nvSpPr>
          <p:cNvPr id="47" name="Rectangle 46"/>
          <p:cNvSpPr/>
          <p:nvPr>
            <p:custDataLst>
              <p:tags r:id="rId11"/>
            </p:custDataLst>
          </p:nvPr>
        </p:nvSpPr>
        <p:spPr bwMode="auto">
          <a:xfrm>
            <a:off x="519112" y="1131252"/>
            <a:ext cx="2398056" cy="11887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18" rIns="91440" bIns="45718" numCol="1" rtlCol="0" anchor="ctr" anchorCtr="0" compatLnSpc="1">
            <a:prstTxWarp prst="textNoShape">
              <a:avLst/>
            </a:prstTxWarp>
          </a:bodyPr>
          <a:lstStyle/>
          <a:p>
            <a:pPr defTabSz="913788" fontAlgn="base">
              <a:spcBef>
                <a:spcPct val="0"/>
              </a:spcBef>
              <a:spcAft>
                <a:spcPct val="0"/>
              </a:spcAft>
            </a:pPr>
            <a:r>
              <a:rPr lang="en-US" sz="2000" dirty="0" smtClean="0">
                <a:ln>
                  <a:solidFill>
                    <a:schemeClr val="bg1">
                      <a:alpha val="0"/>
                    </a:schemeClr>
                  </a:solidFill>
                </a:ln>
                <a:solidFill>
                  <a:schemeClr val="bg1"/>
                </a:solidFill>
                <a:latin typeface="Segoe UI Light" pitchFamily="34" charset="0"/>
              </a:rPr>
              <a:t>FAMILIAR END </a:t>
            </a:r>
            <a:br>
              <a:rPr lang="en-US" sz="2000" dirty="0" smtClean="0">
                <a:ln>
                  <a:solidFill>
                    <a:schemeClr val="bg1">
                      <a:alpha val="0"/>
                    </a:schemeClr>
                  </a:solidFill>
                </a:ln>
                <a:solidFill>
                  <a:schemeClr val="bg1"/>
                </a:solidFill>
                <a:latin typeface="Segoe UI Light" pitchFamily="34" charset="0"/>
              </a:rPr>
            </a:br>
            <a:r>
              <a:rPr lang="en-US" sz="2000" dirty="0" smtClean="0">
                <a:ln>
                  <a:solidFill>
                    <a:schemeClr val="bg1">
                      <a:alpha val="0"/>
                    </a:schemeClr>
                  </a:solidFill>
                </a:ln>
                <a:solidFill>
                  <a:schemeClr val="bg1"/>
                </a:solidFill>
                <a:latin typeface="Segoe UI Light" pitchFamily="34" charset="0"/>
              </a:rPr>
              <a:t>USER TOOLS</a:t>
            </a:r>
            <a:endParaRPr lang="en-US" sz="2000" dirty="0">
              <a:ln>
                <a:solidFill>
                  <a:schemeClr val="bg1">
                    <a:alpha val="0"/>
                  </a:schemeClr>
                </a:solidFill>
              </a:ln>
              <a:solidFill>
                <a:schemeClr val="bg1"/>
              </a:solidFill>
              <a:latin typeface="Segoe UI Light" pitchFamily="34" charset="0"/>
            </a:endParaRPr>
          </a:p>
        </p:txBody>
      </p:sp>
      <p:sp>
        <p:nvSpPr>
          <p:cNvPr id="48" name="Rectangle 47"/>
          <p:cNvSpPr/>
          <p:nvPr>
            <p:custDataLst>
              <p:tags r:id="rId12"/>
            </p:custDataLst>
          </p:nvPr>
        </p:nvSpPr>
        <p:spPr bwMode="auto">
          <a:xfrm>
            <a:off x="519112" y="2653226"/>
            <a:ext cx="2398056" cy="8229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18" rIns="91440" bIns="45718" numCol="1" rtlCol="0" anchor="ctr" anchorCtr="0" compatLnSpc="1">
            <a:prstTxWarp prst="textNoShape">
              <a:avLst/>
            </a:prstTxWarp>
          </a:bodyPr>
          <a:lstStyle/>
          <a:p>
            <a:pPr defTabSz="913788" fontAlgn="base">
              <a:spcBef>
                <a:spcPct val="0"/>
              </a:spcBef>
              <a:spcAft>
                <a:spcPct val="0"/>
              </a:spcAft>
            </a:pPr>
            <a:r>
              <a:rPr lang="en-US" sz="2000" dirty="0" smtClean="0">
                <a:ln>
                  <a:solidFill>
                    <a:schemeClr val="bg1">
                      <a:alpha val="0"/>
                    </a:schemeClr>
                  </a:solidFill>
                </a:ln>
                <a:solidFill>
                  <a:schemeClr val="bg1"/>
                </a:solidFill>
                <a:latin typeface="Segoe UI Light" pitchFamily="34" charset="0"/>
              </a:rPr>
              <a:t>BI PLATFORM</a:t>
            </a:r>
            <a:endParaRPr lang="en-US" sz="2000" dirty="0">
              <a:ln>
                <a:solidFill>
                  <a:schemeClr val="bg1">
                    <a:alpha val="0"/>
                  </a:schemeClr>
                </a:solidFill>
              </a:ln>
              <a:solidFill>
                <a:schemeClr val="bg1"/>
              </a:solidFill>
              <a:latin typeface="Segoe UI Light" pitchFamily="34" charset="0"/>
            </a:endParaRPr>
          </a:p>
        </p:txBody>
      </p:sp>
      <p:sp>
        <p:nvSpPr>
          <p:cNvPr id="50" name="Rectangle 49"/>
          <p:cNvSpPr/>
          <p:nvPr>
            <p:custDataLst>
              <p:tags r:id="rId13"/>
            </p:custDataLst>
          </p:nvPr>
        </p:nvSpPr>
        <p:spPr bwMode="auto">
          <a:xfrm>
            <a:off x="519112" y="5422854"/>
            <a:ext cx="2398056" cy="116844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18" rIns="91440" bIns="45718" numCol="1" rtlCol="0" anchor="ctr" anchorCtr="0" compatLnSpc="1">
            <a:prstTxWarp prst="textNoShape">
              <a:avLst/>
            </a:prstTxWarp>
          </a:bodyPr>
          <a:lstStyle/>
          <a:p>
            <a:pPr defTabSz="913788" fontAlgn="base">
              <a:spcBef>
                <a:spcPct val="0"/>
              </a:spcBef>
              <a:spcAft>
                <a:spcPct val="0"/>
              </a:spcAft>
            </a:pPr>
            <a:r>
              <a:rPr lang="en-US" sz="2000" dirty="0" smtClean="0">
                <a:ln>
                  <a:solidFill>
                    <a:schemeClr val="bg1">
                      <a:alpha val="0"/>
                    </a:schemeClr>
                  </a:solidFill>
                </a:ln>
                <a:solidFill>
                  <a:schemeClr val="bg1"/>
                </a:solidFill>
                <a:latin typeface="Segoe UI Light" pitchFamily="34" charset="0"/>
              </a:rPr>
              <a:t>UNSTRUCTURED &amp; STRUCTURED DATA</a:t>
            </a:r>
            <a:endParaRPr lang="en-US" sz="2000" dirty="0">
              <a:ln>
                <a:solidFill>
                  <a:schemeClr val="bg1">
                    <a:alpha val="0"/>
                  </a:schemeClr>
                </a:solidFill>
              </a:ln>
              <a:solidFill>
                <a:schemeClr val="bg1"/>
              </a:solidFill>
              <a:latin typeface="Segoe UI Light" pitchFamily="34" charset="0"/>
            </a:endParaRPr>
          </a:p>
        </p:txBody>
      </p:sp>
      <p:sp>
        <p:nvSpPr>
          <p:cNvPr id="52" name="Freeform 38"/>
          <p:cNvSpPr>
            <a:spLocks noEditPoints="1"/>
          </p:cNvSpPr>
          <p:nvPr/>
        </p:nvSpPr>
        <p:spPr bwMode="auto">
          <a:xfrm>
            <a:off x="8338293" y="5606689"/>
            <a:ext cx="340519" cy="561181"/>
          </a:xfrm>
          <a:custGeom>
            <a:avLst/>
            <a:gdLst>
              <a:gd name="T0" fmla="*/ 91 w 182"/>
              <a:gd name="T1" fmla="*/ 0 h 299"/>
              <a:gd name="T2" fmla="*/ 0 w 182"/>
              <a:gd name="T3" fmla="*/ 21 h 299"/>
              <a:gd name="T4" fmla="*/ 0 w 182"/>
              <a:gd name="T5" fmla="*/ 278 h 299"/>
              <a:gd name="T6" fmla="*/ 91 w 182"/>
              <a:gd name="T7" fmla="*/ 299 h 299"/>
              <a:gd name="T8" fmla="*/ 182 w 182"/>
              <a:gd name="T9" fmla="*/ 278 h 299"/>
              <a:gd name="T10" fmla="*/ 182 w 182"/>
              <a:gd name="T11" fmla="*/ 21 h 299"/>
              <a:gd name="T12" fmla="*/ 91 w 182"/>
              <a:gd name="T13" fmla="*/ 0 h 299"/>
              <a:gd name="T14" fmla="*/ 91 w 182"/>
              <a:gd name="T15" fmla="*/ 34 h 299"/>
              <a:gd name="T16" fmla="*/ 14 w 182"/>
              <a:gd name="T17" fmla="*/ 20 h 299"/>
              <a:gd name="T18" fmla="*/ 91 w 182"/>
              <a:gd name="T19" fmla="*/ 6 h 299"/>
              <a:gd name="T20" fmla="*/ 168 w 182"/>
              <a:gd name="T21" fmla="*/ 20 h 299"/>
              <a:gd name="T22" fmla="*/ 91 w 182"/>
              <a:gd name="T23" fmla="*/ 3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99">
                <a:moveTo>
                  <a:pt x="91" y="0"/>
                </a:moveTo>
                <a:cubicBezTo>
                  <a:pt x="57" y="0"/>
                  <a:pt x="0" y="4"/>
                  <a:pt x="0" y="21"/>
                </a:cubicBezTo>
                <a:cubicBezTo>
                  <a:pt x="0" y="121"/>
                  <a:pt x="0" y="278"/>
                  <a:pt x="0" y="278"/>
                </a:cubicBezTo>
                <a:cubicBezTo>
                  <a:pt x="0" y="294"/>
                  <a:pt x="57" y="299"/>
                  <a:pt x="91" y="299"/>
                </a:cubicBezTo>
                <a:cubicBezTo>
                  <a:pt x="125" y="299"/>
                  <a:pt x="182" y="294"/>
                  <a:pt x="182" y="278"/>
                </a:cubicBezTo>
                <a:cubicBezTo>
                  <a:pt x="182" y="17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7" name="Group 26"/>
          <p:cNvGrpSpPr/>
          <p:nvPr/>
        </p:nvGrpSpPr>
        <p:grpSpPr>
          <a:xfrm>
            <a:off x="4311581" y="5606689"/>
            <a:ext cx="1005840" cy="901218"/>
            <a:chOff x="4555810" y="5606689"/>
            <a:chExt cx="1005840" cy="901218"/>
          </a:xfrm>
        </p:grpSpPr>
        <p:sp>
          <p:nvSpPr>
            <p:cNvPr id="58" name="Rectangle 57"/>
            <p:cNvSpPr/>
            <p:nvPr>
              <p:custDataLst>
                <p:tags r:id="rId19"/>
              </p:custDataLst>
            </p:nvPr>
          </p:nvSpPr>
          <p:spPr>
            <a:xfrm>
              <a:off x="4555810" y="6200134"/>
              <a:ext cx="1005840"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pPr>
              <a:r>
                <a:rPr lang="en-US" sz="1400" dirty="0">
                  <a:ln>
                    <a:solidFill>
                      <a:schemeClr val="bg1">
                        <a:alpha val="0"/>
                      </a:schemeClr>
                    </a:solidFill>
                  </a:ln>
                  <a:solidFill>
                    <a:srgbClr val="595959"/>
                  </a:solidFill>
                </a:rPr>
                <a:t>Devices</a:t>
              </a:r>
            </a:p>
          </p:txBody>
        </p:sp>
        <p:grpSp>
          <p:nvGrpSpPr>
            <p:cNvPr id="18" name="Group 17"/>
            <p:cNvGrpSpPr/>
            <p:nvPr/>
          </p:nvGrpSpPr>
          <p:grpSpPr>
            <a:xfrm>
              <a:off x="4579395" y="5606689"/>
              <a:ext cx="958670" cy="450850"/>
              <a:chOff x="3222930" y="6328944"/>
              <a:chExt cx="1124965" cy="529057"/>
            </a:xfrm>
          </p:grpSpPr>
          <p:sp>
            <p:nvSpPr>
              <p:cNvPr id="55" name="Freeform 20"/>
              <p:cNvSpPr>
                <a:spLocks noEditPoints="1"/>
              </p:cNvSpPr>
              <p:nvPr/>
            </p:nvSpPr>
            <p:spPr bwMode="black">
              <a:xfrm>
                <a:off x="3586924" y="6328944"/>
                <a:ext cx="760971" cy="529055"/>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chemeClr val="tx2"/>
              </a:solidFill>
              <a:extLst/>
            </p:spPr>
            <p:txBody>
              <a:bodyPr vert="horz" wrap="square" lIns="82305" tIns="41153" rIns="82305" bIns="41153" numCol="1" anchor="t" anchorCtr="0" compatLnSpc="1">
                <a:prstTxWarp prst="textNoShape">
                  <a:avLst/>
                </a:prstTxWarp>
              </a:bodyPr>
              <a:lstStyle/>
              <a:p>
                <a:endParaRPr lang="en-US" sz="900" dirty="0">
                  <a:solidFill>
                    <a:srgbClr val="FFFFFF"/>
                  </a:solidFill>
                </a:endParaRPr>
              </a:p>
            </p:txBody>
          </p:sp>
          <p:sp>
            <p:nvSpPr>
              <p:cNvPr id="17" name="Freeform 44"/>
              <p:cNvSpPr>
                <a:spLocks noEditPoints="1"/>
              </p:cNvSpPr>
              <p:nvPr/>
            </p:nvSpPr>
            <p:spPr bwMode="auto">
              <a:xfrm>
                <a:off x="3222930" y="6328945"/>
                <a:ext cx="275888" cy="529056"/>
              </a:xfrm>
              <a:custGeom>
                <a:avLst/>
                <a:gdLst>
                  <a:gd name="T0" fmla="*/ 146 w 180"/>
                  <a:gd name="T1" fmla="*/ 310 h 345"/>
                  <a:gd name="T2" fmla="*/ 145 w 180"/>
                  <a:gd name="T3" fmla="*/ 318 h 345"/>
                  <a:gd name="T4" fmla="*/ 150 w 180"/>
                  <a:gd name="T5" fmla="*/ 315 h 345"/>
                  <a:gd name="T6" fmla="*/ 147 w 180"/>
                  <a:gd name="T7" fmla="*/ 310 h 345"/>
                  <a:gd name="T8" fmla="*/ 11 w 180"/>
                  <a:gd name="T9" fmla="*/ 0 h 345"/>
                  <a:gd name="T10" fmla="*/ 0 w 180"/>
                  <a:gd name="T11" fmla="*/ 334 h 345"/>
                  <a:gd name="T12" fmla="*/ 169 w 180"/>
                  <a:gd name="T13" fmla="*/ 345 h 345"/>
                  <a:gd name="T14" fmla="*/ 180 w 180"/>
                  <a:gd name="T15" fmla="*/ 10 h 345"/>
                  <a:gd name="T16" fmla="*/ 50 w 180"/>
                  <a:gd name="T17" fmla="*/ 316 h 345"/>
                  <a:gd name="T18" fmla="*/ 43 w 180"/>
                  <a:gd name="T19" fmla="*/ 322 h 345"/>
                  <a:gd name="T20" fmla="*/ 29 w 180"/>
                  <a:gd name="T21" fmla="*/ 314 h 345"/>
                  <a:gd name="T22" fmla="*/ 43 w 180"/>
                  <a:gd name="T23" fmla="*/ 305 h 345"/>
                  <a:gd name="T24" fmla="*/ 50 w 180"/>
                  <a:gd name="T25" fmla="*/ 311 h 345"/>
                  <a:gd name="T26" fmla="*/ 80 w 180"/>
                  <a:gd name="T27" fmla="*/ 321 h 345"/>
                  <a:gd name="T28" fmla="*/ 82 w 180"/>
                  <a:gd name="T29" fmla="*/ 314 h 345"/>
                  <a:gd name="T30" fmla="*/ 88 w 180"/>
                  <a:gd name="T31" fmla="*/ 322 h 345"/>
                  <a:gd name="T32" fmla="*/ 82 w 180"/>
                  <a:gd name="T33" fmla="*/ 312 h 345"/>
                  <a:gd name="T34" fmla="*/ 93 w 180"/>
                  <a:gd name="T35" fmla="*/ 305 h 345"/>
                  <a:gd name="T36" fmla="*/ 82 w 180"/>
                  <a:gd name="T37" fmla="*/ 312 h 345"/>
                  <a:gd name="T38" fmla="*/ 89 w 180"/>
                  <a:gd name="T39" fmla="*/ 323 h 345"/>
                  <a:gd name="T40" fmla="*/ 100 w 180"/>
                  <a:gd name="T41" fmla="*/ 315 h 345"/>
                  <a:gd name="T42" fmla="*/ 101 w 180"/>
                  <a:gd name="T43" fmla="*/ 314 h 345"/>
                  <a:gd name="T44" fmla="*/ 94 w 180"/>
                  <a:gd name="T45" fmla="*/ 305 h 345"/>
                  <a:gd name="T46" fmla="*/ 103 w 180"/>
                  <a:gd name="T47" fmla="*/ 306 h 345"/>
                  <a:gd name="T48" fmla="*/ 152 w 180"/>
                  <a:gd name="T49" fmla="*/ 314 h 345"/>
                  <a:gd name="T50" fmla="*/ 144 w 180"/>
                  <a:gd name="T51" fmla="*/ 319 h 345"/>
                  <a:gd name="T52" fmla="*/ 138 w 180"/>
                  <a:gd name="T53" fmla="*/ 323 h 345"/>
                  <a:gd name="T54" fmla="*/ 136 w 180"/>
                  <a:gd name="T55" fmla="*/ 323 h 345"/>
                  <a:gd name="T56" fmla="*/ 140 w 180"/>
                  <a:gd name="T57" fmla="*/ 316 h 345"/>
                  <a:gd name="T58" fmla="*/ 146 w 180"/>
                  <a:gd name="T59" fmla="*/ 307 h 345"/>
                  <a:gd name="T60" fmla="*/ 151 w 180"/>
                  <a:gd name="T61" fmla="*/ 310 h 345"/>
                  <a:gd name="T62" fmla="*/ 163 w 180"/>
                  <a:gd name="T63" fmla="*/ 272 h 345"/>
                  <a:gd name="T64" fmla="*/ 17 w 180"/>
                  <a:gd name="T65" fmla="*/ 28 h 345"/>
                  <a:gd name="T66" fmla="*/ 163 w 180"/>
                  <a:gd name="T67" fmla="*/ 272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0" h="345">
                    <a:moveTo>
                      <a:pt x="147" y="310"/>
                    </a:moveTo>
                    <a:cubicBezTo>
                      <a:pt x="147" y="310"/>
                      <a:pt x="147" y="310"/>
                      <a:pt x="146" y="310"/>
                    </a:cubicBezTo>
                    <a:cubicBezTo>
                      <a:pt x="145" y="310"/>
                      <a:pt x="143" y="311"/>
                      <a:pt x="143" y="312"/>
                    </a:cubicBezTo>
                    <a:cubicBezTo>
                      <a:pt x="142" y="315"/>
                      <a:pt x="143" y="317"/>
                      <a:pt x="145" y="318"/>
                    </a:cubicBezTo>
                    <a:cubicBezTo>
                      <a:pt x="146" y="318"/>
                      <a:pt x="146" y="318"/>
                      <a:pt x="146" y="318"/>
                    </a:cubicBezTo>
                    <a:cubicBezTo>
                      <a:pt x="148" y="318"/>
                      <a:pt x="150" y="316"/>
                      <a:pt x="150" y="315"/>
                    </a:cubicBezTo>
                    <a:cubicBezTo>
                      <a:pt x="150" y="313"/>
                      <a:pt x="150" y="312"/>
                      <a:pt x="150" y="311"/>
                    </a:cubicBezTo>
                    <a:cubicBezTo>
                      <a:pt x="149" y="310"/>
                      <a:pt x="148" y="310"/>
                      <a:pt x="147" y="310"/>
                    </a:cubicBezTo>
                    <a:close/>
                    <a:moveTo>
                      <a:pt x="169" y="0"/>
                    </a:moveTo>
                    <a:cubicBezTo>
                      <a:pt x="11" y="0"/>
                      <a:pt x="11" y="0"/>
                      <a:pt x="11" y="0"/>
                    </a:cubicBezTo>
                    <a:cubicBezTo>
                      <a:pt x="5" y="0"/>
                      <a:pt x="0" y="4"/>
                      <a:pt x="0" y="10"/>
                    </a:cubicBezTo>
                    <a:cubicBezTo>
                      <a:pt x="0" y="334"/>
                      <a:pt x="0" y="334"/>
                      <a:pt x="0" y="334"/>
                    </a:cubicBezTo>
                    <a:cubicBezTo>
                      <a:pt x="0" y="340"/>
                      <a:pt x="5" y="345"/>
                      <a:pt x="11" y="345"/>
                    </a:cubicBezTo>
                    <a:cubicBezTo>
                      <a:pt x="169" y="345"/>
                      <a:pt x="169" y="345"/>
                      <a:pt x="169" y="345"/>
                    </a:cubicBezTo>
                    <a:cubicBezTo>
                      <a:pt x="175" y="345"/>
                      <a:pt x="180" y="340"/>
                      <a:pt x="180" y="334"/>
                    </a:cubicBezTo>
                    <a:cubicBezTo>
                      <a:pt x="180" y="10"/>
                      <a:pt x="180" y="10"/>
                      <a:pt x="180" y="10"/>
                    </a:cubicBezTo>
                    <a:cubicBezTo>
                      <a:pt x="180" y="4"/>
                      <a:pt x="175" y="0"/>
                      <a:pt x="169" y="0"/>
                    </a:cubicBezTo>
                    <a:close/>
                    <a:moveTo>
                      <a:pt x="50" y="316"/>
                    </a:moveTo>
                    <a:cubicBezTo>
                      <a:pt x="36" y="316"/>
                      <a:pt x="36" y="316"/>
                      <a:pt x="36" y="316"/>
                    </a:cubicBezTo>
                    <a:cubicBezTo>
                      <a:pt x="43" y="322"/>
                      <a:pt x="43" y="322"/>
                      <a:pt x="43" y="322"/>
                    </a:cubicBezTo>
                    <a:cubicBezTo>
                      <a:pt x="37" y="322"/>
                      <a:pt x="37" y="322"/>
                      <a:pt x="37" y="322"/>
                    </a:cubicBezTo>
                    <a:cubicBezTo>
                      <a:pt x="29" y="314"/>
                      <a:pt x="29" y="314"/>
                      <a:pt x="29" y="314"/>
                    </a:cubicBezTo>
                    <a:cubicBezTo>
                      <a:pt x="37" y="305"/>
                      <a:pt x="37" y="305"/>
                      <a:pt x="37" y="305"/>
                    </a:cubicBezTo>
                    <a:cubicBezTo>
                      <a:pt x="43" y="305"/>
                      <a:pt x="43" y="305"/>
                      <a:pt x="43" y="305"/>
                    </a:cubicBezTo>
                    <a:cubicBezTo>
                      <a:pt x="36" y="311"/>
                      <a:pt x="36" y="311"/>
                      <a:pt x="36" y="311"/>
                    </a:cubicBezTo>
                    <a:cubicBezTo>
                      <a:pt x="50" y="311"/>
                      <a:pt x="50" y="311"/>
                      <a:pt x="50" y="311"/>
                    </a:cubicBezTo>
                    <a:lnTo>
                      <a:pt x="50" y="316"/>
                    </a:lnTo>
                    <a:close/>
                    <a:moveTo>
                      <a:pt x="80" y="321"/>
                    </a:moveTo>
                    <a:cubicBezTo>
                      <a:pt x="80" y="321"/>
                      <a:pt x="80" y="321"/>
                      <a:pt x="80" y="320"/>
                    </a:cubicBezTo>
                    <a:cubicBezTo>
                      <a:pt x="82" y="314"/>
                      <a:pt x="82" y="314"/>
                      <a:pt x="82" y="314"/>
                    </a:cubicBezTo>
                    <a:cubicBezTo>
                      <a:pt x="86" y="311"/>
                      <a:pt x="89" y="312"/>
                      <a:pt x="90" y="314"/>
                    </a:cubicBezTo>
                    <a:cubicBezTo>
                      <a:pt x="88" y="322"/>
                      <a:pt x="88" y="322"/>
                      <a:pt x="88" y="322"/>
                    </a:cubicBezTo>
                    <a:cubicBezTo>
                      <a:pt x="86" y="320"/>
                      <a:pt x="84" y="319"/>
                      <a:pt x="80" y="321"/>
                    </a:cubicBezTo>
                    <a:close/>
                    <a:moveTo>
                      <a:pt x="82" y="312"/>
                    </a:moveTo>
                    <a:cubicBezTo>
                      <a:pt x="84" y="304"/>
                      <a:pt x="84" y="304"/>
                      <a:pt x="84" y="304"/>
                    </a:cubicBezTo>
                    <a:cubicBezTo>
                      <a:pt x="89" y="302"/>
                      <a:pt x="91" y="303"/>
                      <a:pt x="93" y="305"/>
                    </a:cubicBezTo>
                    <a:cubicBezTo>
                      <a:pt x="91" y="312"/>
                      <a:pt x="91" y="312"/>
                      <a:pt x="91" y="312"/>
                    </a:cubicBezTo>
                    <a:cubicBezTo>
                      <a:pt x="89" y="311"/>
                      <a:pt x="86" y="310"/>
                      <a:pt x="82" y="312"/>
                    </a:cubicBezTo>
                    <a:close/>
                    <a:moveTo>
                      <a:pt x="98" y="323"/>
                    </a:moveTo>
                    <a:cubicBezTo>
                      <a:pt x="93" y="325"/>
                      <a:pt x="92" y="323"/>
                      <a:pt x="89" y="323"/>
                    </a:cubicBezTo>
                    <a:cubicBezTo>
                      <a:pt x="92" y="314"/>
                      <a:pt x="92" y="314"/>
                      <a:pt x="92" y="314"/>
                    </a:cubicBezTo>
                    <a:cubicBezTo>
                      <a:pt x="94" y="316"/>
                      <a:pt x="95" y="317"/>
                      <a:pt x="100" y="315"/>
                    </a:cubicBezTo>
                    <a:lnTo>
                      <a:pt x="98" y="323"/>
                    </a:lnTo>
                    <a:close/>
                    <a:moveTo>
                      <a:pt x="101" y="314"/>
                    </a:moveTo>
                    <a:cubicBezTo>
                      <a:pt x="96" y="316"/>
                      <a:pt x="94" y="314"/>
                      <a:pt x="92" y="313"/>
                    </a:cubicBezTo>
                    <a:cubicBezTo>
                      <a:pt x="94" y="305"/>
                      <a:pt x="94" y="305"/>
                      <a:pt x="94" y="305"/>
                    </a:cubicBezTo>
                    <a:cubicBezTo>
                      <a:pt x="96" y="307"/>
                      <a:pt x="98" y="308"/>
                      <a:pt x="102" y="306"/>
                    </a:cubicBezTo>
                    <a:cubicBezTo>
                      <a:pt x="103" y="306"/>
                      <a:pt x="103" y="306"/>
                      <a:pt x="103" y="306"/>
                    </a:cubicBezTo>
                    <a:cubicBezTo>
                      <a:pt x="101" y="314"/>
                      <a:pt x="101" y="314"/>
                      <a:pt x="101" y="314"/>
                    </a:cubicBezTo>
                    <a:close/>
                    <a:moveTo>
                      <a:pt x="152" y="314"/>
                    </a:moveTo>
                    <a:cubicBezTo>
                      <a:pt x="151" y="317"/>
                      <a:pt x="149" y="319"/>
                      <a:pt x="146" y="319"/>
                    </a:cubicBezTo>
                    <a:cubicBezTo>
                      <a:pt x="146" y="319"/>
                      <a:pt x="145" y="319"/>
                      <a:pt x="144" y="319"/>
                    </a:cubicBezTo>
                    <a:cubicBezTo>
                      <a:pt x="143" y="319"/>
                      <a:pt x="143" y="319"/>
                      <a:pt x="143" y="318"/>
                    </a:cubicBezTo>
                    <a:cubicBezTo>
                      <a:pt x="138" y="323"/>
                      <a:pt x="138" y="323"/>
                      <a:pt x="138" y="323"/>
                    </a:cubicBezTo>
                    <a:cubicBezTo>
                      <a:pt x="138" y="323"/>
                      <a:pt x="137" y="323"/>
                      <a:pt x="137" y="323"/>
                    </a:cubicBezTo>
                    <a:cubicBezTo>
                      <a:pt x="137" y="323"/>
                      <a:pt x="137" y="323"/>
                      <a:pt x="136" y="323"/>
                    </a:cubicBezTo>
                    <a:cubicBezTo>
                      <a:pt x="135" y="323"/>
                      <a:pt x="135" y="321"/>
                      <a:pt x="136" y="321"/>
                    </a:cubicBezTo>
                    <a:cubicBezTo>
                      <a:pt x="140" y="316"/>
                      <a:pt x="140" y="316"/>
                      <a:pt x="140" y="316"/>
                    </a:cubicBezTo>
                    <a:cubicBezTo>
                      <a:pt x="140" y="315"/>
                      <a:pt x="140" y="314"/>
                      <a:pt x="140" y="311"/>
                    </a:cubicBezTo>
                    <a:cubicBezTo>
                      <a:pt x="140" y="309"/>
                      <a:pt x="143" y="307"/>
                      <a:pt x="146" y="307"/>
                    </a:cubicBezTo>
                    <a:cubicBezTo>
                      <a:pt x="146" y="307"/>
                      <a:pt x="146" y="307"/>
                      <a:pt x="147" y="308"/>
                    </a:cubicBezTo>
                    <a:cubicBezTo>
                      <a:pt x="149" y="308"/>
                      <a:pt x="150" y="308"/>
                      <a:pt x="151" y="310"/>
                    </a:cubicBezTo>
                    <a:cubicBezTo>
                      <a:pt x="152" y="311"/>
                      <a:pt x="152" y="313"/>
                      <a:pt x="152" y="314"/>
                    </a:cubicBezTo>
                    <a:close/>
                    <a:moveTo>
                      <a:pt x="163" y="272"/>
                    </a:moveTo>
                    <a:cubicBezTo>
                      <a:pt x="17" y="272"/>
                      <a:pt x="17" y="272"/>
                      <a:pt x="17" y="272"/>
                    </a:cubicBezTo>
                    <a:cubicBezTo>
                      <a:pt x="17" y="28"/>
                      <a:pt x="17" y="28"/>
                      <a:pt x="17" y="28"/>
                    </a:cubicBezTo>
                    <a:cubicBezTo>
                      <a:pt x="163" y="28"/>
                      <a:pt x="163" y="28"/>
                      <a:pt x="163" y="28"/>
                    </a:cubicBezTo>
                    <a:lnTo>
                      <a:pt x="163" y="27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26" name="Group 25"/>
          <p:cNvGrpSpPr/>
          <p:nvPr/>
        </p:nvGrpSpPr>
        <p:grpSpPr>
          <a:xfrm>
            <a:off x="6448045" y="5606689"/>
            <a:ext cx="1005840" cy="901218"/>
            <a:chOff x="6692274" y="5606689"/>
            <a:chExt cx="1005840" cy="901218"/>
          </a:xfrm>
        </p:grpSpPr>
        <p:sp>
          <p:nvSpPr>
            <p:cNvPr id="60" name="Rectangle 59"/>
            <p:cNvSpPr/>
            <p:nvPr>
              <p:custDataLst>
                <p:tags r:id="rId18"/>
              </p:custDataLst>
            </p:nvPr>
          </p:nvSpPr>
          <p:spPr>
            <a:xfrm>
              <a:off x="6692274" y="6200134"/>
              <a:ext cx="1005840"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pPr>
              <a:r>
                <a:rPr lang="en-US" sz="1400" dirty="0">
                  <a:ln>
                    <a:solidFill>
                      <a:schemeClr val="bg1">
                        <a:alpha val="0"/>
                      </a:schemeClr>
                    </a:solidFill>
                  </a:ln>
                  <a:solidFill>
                    <a:srgbClr val="595959"/>
                  </a:solidFill>
                </a:rPr>
                <a:t>Crawlers</a:t>
              </a:r>
            </a:p>
          </p:txBody>
        </p:sp>
        <p:sp>
          <p:nvSpPr>
            <p:cNvPr id="21" name="Freeform 51"/>
            <p:cNvSpPr>
              <a:spLocks noEditPoints="1"/>
            </p:cNvSpPr>
            <p:nvPr/>
          </p:nvSpPr>
          <p:spPr bwMode="auto">
            <a:xfrm>
              <a:off x="6929976" y="5606689"/>
              <a:ext cx="530436" cy="542858"/>
            </a:xfrm>
            <a:custGeom>
              <a:avLst/>
              <a:gdLst>
                <a:gd name="T0" fmla="*/ 145 w 181"/>
                <a:gd name="T1" fmla="*/ 64 h 185"/>
                <a:gd name="T2" fmla="*/ 91 w 181"/>
                <a:gd name="T3" fmla="*/ 76 h 185"/>
                <a:gd name="T4" fmla="*/ 143 w 181"/>
                <a:gd name="T5" fmla="*/ 62 h 185"/>
                <a:gd name="T6" fmla="*/ 119 w 181"/>
                <a:gd name="T7" fmla="*/ 11 h 185"/>
                <a:gd name="T8" fmla="*/ 125 w 181"/>
                <a:gd name="T9" fmla="*/ 5 h 185"/>
                <a:gd name="T10" fmla="*/ 114 w 181"/>
                <a:gd name="T11" fmla="*/ 5 h 185"/>
                <a:gd name="T12" fmla="*/ 91 w 181"/>
                <a:gd name="T13" fmla="*/ 30 h 185"/>
                <a:gd name="T14" fmla="*/ 67 w 181"/>
                <a:gd name="T15" fmla="*/ 5 h 185"/>
                <a:gd name="T16" fmla="*/ 55 w 181"/>
                <a:gd name="T17" fmla="*/ 5 h 185"/>
                <a:gd name="T18" fmla="*/ 62 w 181"/>
                <a:gd name="T19" fmla="*/ 11 h 185"/>
                <a:gd name="T20" fmla="*/ 37 w 181"/>
                <a:gd name="T21" fmla="*/ 62 h 185"/>
                <a:gd name="T22" fmla="*/ 91 w 181"/>
                <a:gd name="T23" fmla="*/ 76 h 185"/>
                <a:gd name="T24" fmla="*/ 128 w 181"/>
                <a:gd name="T25" fmla="*/ 47 h 185"/>
                <a:gd name="T26" fmla="*/ 114 w 181"/>
                <a:gd name="T27" fmla="*/ 47 h 185"/>
                <a:gd name="T28" fmla="*/ 59 w 181"/>
                <a:gd name="T29" fmla="*/ 40 h 185"/>
                <a:gd name="T30" fmla="*/ 59 w 181"/>
                <a:gd name="T31" fmla="*/ 54 h 185"/>
                <a:gd name="T32" fmla="*/ 59 w 181"/>
                <a:gd name="T33" fmla="*/ 40 h 185"/>
                <a:gd name="T34" fmla="*/ 149 w 181"/>
                <a:gd name="T35" fmla="*/ 117 h 185"/>
                <a:gd name="T36" fmla="*/ 150 w 181"/>
                <a:gd name="T37" fmla="*/ 92 h 185"/>
                <a:gd name="T38" fmla="*/ 175 w 181"/>
                <a:gd name="T39" fmla="*/ 77 h 185"/>
                <a:gd name="T40" fmla="*/ 149 w 181"/>
                <a:gd name="T41" fmla="*/ 82 h 185"/>
                <a:gd name="T42" fmla="*/ 137 w 181"/>
                <a:gd name="T43" fmla="*/ 74 h 185"/>
                <a:gd name="T44" fmla="*/ 94 w 181"/>
                <a:gd name="T45" fmla="*/ 168 h 185"/>
                <a:gd name="T46" fmla="*/ 87 w 181"/>
                <a:gd name="T47" fmla="*/ 84 h 185"/>
                <a:gd name="T48" fmla="*/ 34 w 181"/>
                <a:gd name="T49" fmla="*/ 69 h 185"/>
                <a:gd name="T50" fmla="*/ 11 w 181"/>
                <a:gd name="T51" fmla="*/ 74 h 185"/>
                <a:gd name="T52" fmla="*/ 8 w 181"/>
                <a:gd name="T53" fmla="*/ 84 h 185"/>
                <a:gd name="T54" fmla="*/ 30 w 181"/>
                <a:gd name="T55" fmla="*/ 102 h 185"/>
                <a:gd name="T56" fmla="*/ 5 w 181"/>
                <a:gd name="T57" fmla="*/ 117 h 185"/>
                <a:gd name="T58" fmla="*/ 5 w 181"/>
                <a:gd name="T59" fmla="*/ 127 h 185"/>
                <a:gd name="T60" fmla="*/ 42 w 181"/>
                <a:gd name="T61" fmla="*/ 148 h 185"/>
                <a:gd name="T62" fmla="*/ 12 w 181"/>
                <a:gd name="T63" fmla="*/ 164 h 185"/>
                <a:gd name="T64" fmla="*/ 47 w 181"/>
                <a:gd name="T65" fmla="*/ 156 h 185"/>
                <a:gd name="T66" fmla="*/ 133 w 181"/>
                <a:gd name="T67" fmla="*/ 156 h 185"/>
                <a:gd name="T68" fmla="*/ 169 w 181"/>
                <a:gd name="T69" fmla="*/ 164 h 185"/>
                <a:gd name="T70" fmla="*/ 138 w 181"/>
                <a:gd name="T71" fmla="*/ 148 h 185"/>
                <a:gd name="T72" fmla="*/ 176 w 181"/>
                <a:gd name="T73" fmla="*/ 127 h 185"/>
                <a:gd name="T74" fmla="*/ 176 w 181"/>
                <a:gd name="T75" fmla="*/ 11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1" h="185">
                  <a:moveTo>
                    <a:pt x="143" y="62"/>
                  </a:moveTo>
                  <a:cubicBezTo>
                    <a:pt x="144" y="63"/>
                    <a:pt x="144" y="63"/>
                    <a:pt x="145" y="64"/>
                  </a:cubicBezTo>
                  <a:cubicBezTo>
                    <a:pt x="145" y="63"/>
                    <a:pt x="144" y="63"/>
                    <a:pt x="143" y="62"/>
                  </a:cubicBezTo>
                  <a:close/>
                  <a:moveTo>
                    <a:pt x="91" y="76"/>
                  </a:moveTo>
                  <a:cubicBezTo>
                    <a:pt x="110" y="76"/>
                    <a:pt x="124" y="72"/>
                    <a:pt x="133" y="67"/>
                  </a:cubicBezTo>
                  <a:cubicBezTo>
                    <a:pt x="137" y="65"/>
                    <a:pt x="141" y="63"/>
                    <a:pt x="143" y="62"/>
                  </a:cubicBezTo>
                  <a:cubicBezTo>
                    <a:pt x="136" y="45"/>
                    <a:pt x="122" y="33"/>
                    <a:pt x="98" y="31"/>
                  </a:cubicBezTo>
                  <a:cubicBezTo>
                    <a:pt x="110" y="20"/>
                    <a:pt x="116" y="14"/>
                    <a:pt x="119" y="11"/>
                  </a:cubicBezTo>
                  <a:cubicBezTo>
                    <a:pt x="119" y="11"/>
                    <a:pt x="119" y="11"/>
                    <a:pt x="119" y="11"/>
                  </a:cubicBezTo>
                  <a:cubicBezTo>
                    <a:pt x="122" y="11"/>
                    <a:pt x="125" y="8"/>
                    <a:pt x="125" y="5"/>
                  </a:cubicBezTo>
                  <a:cubicBezTo>
                    <a:pt x="125" y="2"/>
                    <a:pt x="122" y="0"/>
                    <a:pt x="119" y="0"/>
                  </a:cubicBezTo>
                  <a:cubicBezTo>
                    <a:pt x="116" y="0"/>
                    <a:pt x="114" y="2"/>
                    <a:pt x="114" y="5"/>
                  </a:cubicBezTo>
                  <a:cubicBezTo>
                    <a:pt x="114" y="6"/>
                    <a:pt x="114" y="7"/>
                    <a:pt x="114" y="7"/>
                  </a:cubicBezTo>
                  <a:cubicBezTo>
                    <a:pt x="91" y="30"/>
                    <a:pt x="91" y="30"/>
                    <a:pt x="91" y="30"/>
                  </a:cubicBezTo>
                  <a:cubicBezTo>
                    <a:pt x="77" y="17"/>
                    <a:pt x="70" y="11"/>
                    <a:pt x="67" y="7"/>
                  </a:cubicBezTo>
                  <a:cubicBezTo>
                    <a:pt x="67" y="7"/>
                    <a:pt x="67" y="6"/>
                    <a:pt x="67" y="5"/>
                  </a:cubicBezTo>
                  <a:cubicBezTo>
                    <a:pt x="67" y="2"/>
                    <a:pt x="64" y="0"/>
                    <a:pt x="61" y="0"/>
                  </a:cubicBezTo>
                  <a:cubicBezTo>
                    <a:pt x="58" y="0"/>
                    <a:pt x="55" y="2"/>
                    <a:pt x="55" y="5"/>
                  </a:cubicBezTo>
                  <a:cubicBezTo>
                    <a:pt x="55" y="8"/>
                    <a:pt x="58" y="11"/>
                    <a:pt x="61" y="11"/>
                  </a:cubicBezTo>
                  <a:cubicBezTo>
                    <a:pt x="61" y="11"/>
                    <a:pt x="62" y="11"/>
                    <a:pt x="62" y="11"/>
                  </a:cubicBezTo>
                  <a:cubicBezTo>
                    <a:pt x="72" y="21"/>
                    <a:pt x="78" y="27"/>
                    <a:pt x="82" y="31"/>
                  </a:cubicBezTo>
                  <a:cubicBezTo>
                    <a:pt x="58" y="33"/>
                    <a:pt x="44" y="45"/>
                    <a:pt x="37" y="62"/>
                  </a:cubicBezTo>
                  <a:cubicBezTo>
                    <a:pt x="40" y="63"/>
                    <a:pt x="43" y="65"/>
                    <a:pt x="47" y="67"/>
                  </a:cubicBezTo>
                  <a:cubicBezTo>
                    <a:pt x="56" y="72"/>
                    <a:pt x="70" y="76"/>
                    <a:pt x="91" y="76"/>
                  </a:cubicBezTo>
                  <a:close/>
                  <a:moveTo>
                    <a:pt x="121" y="40"/>
                  </a:moveTo>
                  <a:cubicBezTo>
                    <a:pt x="125" y="40"/>
                    <a:pt x="128" y="43"/>
                    <a:pt x="128" y="47"/>
                  </a:cubicBezTo>
                  <a:cubicBezTo>
                    <a:pt x="128" y="51"/>
                    <a:pt x="125" y="54"/>
                    <a:pt x="121" y="54"/>
                  </a:cubicBezTo>
                  <a:cubicBezTo>
                    <a:pt x="117" y="54"/>
                    <a:pt x="114" y="51"/>
                    <a:pt x="114" y="47"/>
                  </a:cubicBezTo>
                  <a:cubicBezTo>
                    <a:pt x="114" y="43"/>
                    <a:pt x="117" y="40"/>
                    <a:pt x="121" y="40"/>
                  </a:cubicBezTo>
                  <a:close/>
                  <a:moveTo>
                    <a:pt x="59" y="40"/>
                  </a:moveTo>
                  <a:cubicBezTo>
                    <a:pt x="63" y="40"/>
                    <a:pt x="66" y="43"/>
                    <a:pt x="66" y="47"/>
                  </a:cubicBezTo>
                  <a:cubicBezTo>
                    <a:pt x="66" y="51"/>
                    <a:pt x="63" y="54"/>
                    <a:pt x="59" y="54"/>
                  </a:cubicBezTo>
                  <a:cubicBezTo>
                    <a:pt x="55" y="54"/>
                    <a:pt x="52" y="51"/>
                    <a:pt x="52" y="47"/>
                  </a:cubicBezTo>
                  <a:cubicBezTo>
                    <a:pt x="52" y="43"/>
                    <a:pt x="55" y="40"/>
                    <a:pt x="59" y="40"/>
                  </a:cubicBezTo>
                  <a:close/>
                  <a:moveTo>
                    <a:pt x="176" y="117"/>
                  </a:moveTo>
                  <a:cubicBezTo>
                    <a:pt x="149" y="117"/>
                    <a:pt x="149" y="117"/>
                    <a:pt x="149" y="117"/>
                  </a:cubicBezTo>
                  <a:cubicBezTo>
                    <a:pt x="150" y="112"/>
                    <a:pt x="151" y="107"/>
                    <a:pt x="151" y="102"/>
                  </a:cubicBezTo>
                  <a:cubicBezTo>
                    <a:pt x="151" y="99"/>
                    <a:pt x="150" y="95"/>
                    <a:pt x="150" y="92"/>
                  </a:cubicBezTo>
                  <a:cubicBezTo>
                    <a:pt x="173" y="84"/>
                    <a:pt x="173" y="84"/>
                    <a:pt x="173" y="84"/>
                  </a:cubicBezTo>
                  <a:cubicBezTo>
                    <a:pt x="175" y="83"/>
                    <a:pt x="176" y="80"/>
                    <a:pt x="175" y="77"/>
                  </a:cubicBezTo>
                  <a:cubicBezTo>
                    <a:pt x="174" y="75"/>
                    <a:pt x="172" y="73"/>
                    <a:pt x="169" y="74"/>
                  </a:cubicBezTo>
                  <a:cubicBezTo>
                    <a:pt x="161" y="77"/>
                    <a:pt x="154" y="80"/>
                    <a:pt x="149" y="82"/>
                  </a:cubicBezTo>
                  <a:cubicBezTo>
                    <a:pt x="148" y="77"/>
                    <a:pt x="148" y="73"/>
                    <a:pt x="147" y="69"/>
                  </a:cubicBezTo>
                  <a:cubicBezTo>
                    <a:pt x="144" y="70"/>
                    <a:pt x="141" y="72"/>
                    <a:pt x="137" y="74"/>
                  </a:cubicBezTo>
                  <a:cubicBezTo>
                    <a:pt x="127" y="79"/>
                    <a:pt x="113" y="83"/>
                    <a:pt x="94" y="84"/>
                  </a:cubicBezTo>
                  <a:cubicBezTo>
                    <a:pt x="94" y="168"/>
                    <a:pt x="94" y="168"/>
                    <a:pt x="94" y="168"/>
                  </a:cubicBezTo>
                  <a:cubicBezTo>
                    <a:pt x="87" y="168"/>
                    <a:pt x="87" y="168"/>
                    <a:pt x="87" y="168"/>
                  </a:cubicBezTo>
                  <a:cubicBezTo>
                    <a:pt x="87" y="84"/>
                    <a:pt x="87" y="84"/>
                    <a:pt x="87" y="84"/>
                  </a:cubicBezTo>
                  <a:cubicBezTo>
                    <a:pt x="67" y="83"/>
                    <a:pt x="53" y="79"/>
                    <a:pt x="43" y="74"/>
                  </a:cubicBezTo>
                  <a:cubicBezTo>
                    <a:pt x="39" y="72"/>
                    <a:pt x="36" y="70"/>
                    <a:pt x="34" y="69"/>
                  </a:cubicBezTo>
                  <a:cubicBezTo>
                    <a:pt x="33" y="73"/>
                    <a:pt x="32" y="77"/>
                    <a:pt x="32" y="82"/>
                  </a:cubicBezTo>
                  <a:cubicBezTo>
                    <a:pt x="11" y="74"/>
                    <a:pt x="11" y="74"/>
                    <a:pt x="11" y="74"/>
                  </a:cubicBezTo>
                  <a:cubicBezTo>
                    <a:pt x="9" y="73"/>
                    <a:pt x="6" y="75"/>
                    <a:pt x="5" y="77"/>
                  </a:cubicBezTo>
                  <a:cubicBezTo>
                    <a:pt x="5" y="80"/>
                    <a:pt x="6" y="83"/>
                    <a:pt x="8" y="84"/>
                  </a:cubicBezTo>
                  <a:cubicBezTo>
                    <a:pt x="17" y="87"/>
                    <a:pt x="25" y="90"/>
                    <a:pt x="30" y="92"/>
                  </a:cubicBezTo>
                  <a:cubicBezTo>
                    <a:pt x="30" y="95"/>
                    <a:pt x="30" y="99"/>
                    <a:pt x="30" y="102"/>
                  </a:cubicBezTo>
                  <a:cubicBezTo>
                    <a:pt x="30" y="107"/>
                    <a:pt x="30" y="112"/>
                    <a:pt x="31" y="117"/>
                  </a:cubicBezTo>
                  <a:cubicBezTo>
                    <a:pt x="5" y="117"/>
                    <a:pt x="5" y="117"/>
                    <a:pt x="5" y="117"/>
                  </a:cubicBezTo>
                  <a:cubicBezTo>
                    <a:pt x="2" y="117"/>
                    <a:pt x="0" y="119"/>
                    <a:pt x="0" y="122"/>
                  </a:cubicBezTo>
                  <a:cubicBezTo>
                    <a:pt x="0" y="125"/>
                    <a:pt x="2" y="127"/>
                    <a:pt x="5" y="127"/>
                  </a:cubicBezTo>
                  <a:cubicBezTo>
                    <a:pt x="34" y="127"/>
                    <a:pt x="34" y="127"/>
                    <a:pt x="34" y="127"/>
                  </a:cubicBezTo>
                  <a:cubicBezTo>
                    <a:pt x="36" y="134"/>
                    <a:pt x="39" y="141"/>
                    <a:pt x="42" y="148"/>
                  </a:cubicBezTo>
                  <a:cubicBezTo>
                    <a:pt x="15" y="158"/>
                    <a:pt x="15" y="158"/>
                    <a:pt x="15" y="158"/>
                  </a:cubicBezTo>
                  <a:cubicBezTo>
                    <a:pt x="12" y="159"/>
                    <a:pt x="11" y="161"/>
                    <a:pt x="12" y="164"/>
                  </a:cubicBezTo>
                  <a:cubicBezTo>
                    <a:pt x="13" y="166"/>
                    <a:pt x="16" y="167"/>
                    <a:pt x="18" y="167"/>
                  </a:cubicBezTo>
                  <a:cubicBezTo>
                    <a:pt x="32" y="162"/>
                    <a:pt x="41" y="158"/>
                    <a:pt x="47" y="156"/>
                  </a:cubicBezTo>
                  <a:cubicBezTo>
                    <a:pt x="59" y="173"/>
                    <a:pt x="74" y="185"/>
                    <a:pt x="91" y="185"/>
                  </a:cubicBezTo>
                  <a:cubicBezTo>
                    <a:pt x="106" y="185"/>
                    <a:pt x="122" y="173"/>
                    <a:pt x="133" y="156"/>
                  </a:cubicBezTo>
                  <a:cubicBezTo>
                    <a:pt x="162" y="167"/>
                    <a:pt x="162" y="167"/>
                    <a:pt x="162" y="167"/>
                  </a:cubicBezTo>
                  <a:cubicBezTo>
                    <a:pt x="165" y="167"/>
                    <a:pt x="168" y="166"/>
                    <a:pt x="169" y="164"/>
                  </a:cubicBezTo>
                  <a:cubicBezTo>
                    <a:pt x="170" y="161"/>
                    <a:pt x="168" y="159"/>
                    <a:pt x="166" y="158"/>
                  </a:cubicBezTo>
                  <a:cubicBezTo>
                    <a:pt x="153" y="153"/>
                    <a:pt x="145" y="150"/>
                    <a:pt x="138" y="148"/>
                  </a:cubicBezTo>
                  <a:cubicBezTo>
                    <a:pt x="142" y="141"/>
                    <a:pt x="145" y="134"/>
                    <a:pt x="147" y="127"/>
                  </a:cubicBezTo>
                  <a:cubicBezTo>
                    <a:pt x="176" y="127"/>
                    <a:pt x="176" y="127"/>
                    <a:pt x="176" y="127"/>
                  </a:cubicBezTo>
                  <a:cubicBezTo>
                    <a:pt x="178" y="127"/>
                    <a:pt x="181" y="125"/>
                    <a:pt x="181" y="122"/>
                  </a:cubicBezTo>
                  <a:cubicBezTo>
                    <a:pt x="181" y="119"/>
                    <a:pt x="178" y="117"/>
                    <a:pt x="176" y="11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8" name="Group 27"/>
          <p:cNvGrpSpPr/>
          <p:nvPr/>
        </p:nvGrpSpPr>
        <p:grpSpPr>
          <a:xfrm>
            <a:off x="3243349" y="5606688"/>
            <a:ext cx="1005840" cy="901219"/>
            <a:chOff x="3487578" y="5606688"/>
            <a:chExt cx="1005840" cy="901219"/>
          </a:xfrm>
        </p:grpSpPr>
        <p:sp>
          <p:nvSpPr>
            <p:cNvPr id="57" name="Rectangle 56"/>
            <p:cNvSpPr/>
            <p:nvPr>
              <p:custDataLst>
                <p:tags r:id="rId17"/>
              </p:custDataLst>
            </p:nvPr>
          </p:nvSpPr>
          <p:spPr>
            <a:xfrm>
              <a:off x="3487578" y="6200130"/>
              <a:ext cx="1005840"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pPr>
              <a:r>
                <a:rPr lang="en-US" sz="1400" dirty="0">
                  <a:ln>
                    <a:solidFill>
                      <a:schemeClr val="bg1">
                        <a:alpha val="0"/>
                      </a:schemeClr>
                    </a:solidFill>
                  </a:ln>
                  <a:solidFill>
                    <a:srgbClr val="595959"/>
                  </a:solidFill>
                </a:rPr>
                <a:t>Sensors</a:t>
              </a:r>
            </a:p>
          </p:txBody>
        </p:sp>
        <p:sp>
          <p:nvSpPr>
            <p:cNvPr id="117" name="Freeform 7"/>
            <p:cNvSpPr>
              <a:spLocks noEditPoints="1"/>
            </p:cNvSpPr>
            <p:nvPr/>
          </p:nvSpPr>
          <p:spPr bwMode="auto">
            <a:xfrm>
              <a:off x="3638716" y="5606688"/>
              <a:ext cx="703565" cy="542859"/>
            </a:xfrm>
            <a:custGeom>
              <a:avLst/>
              <a:gdLst>
                <a:gd name="T0" fmla="*/ 116 w 235"/>
                <a:gd name="T1" fmla="*/ 72 h 182"/>
                <a:gd name="T2" fmla="*/ 158 w 235"/>
                <a:gd name="T3" fmla="*/ 57 h 182"/>
                <a:gd name="T4" fmla="*/ 131 w 235"/>
                <a:gd name="T5" fmla="*/ 42 h 182"/>
                <a:gd name="T6" fmla="*/ 104 w 235"/>
                <a:gd name="T7" fmla="*/ 53 h 182"/>
                <a:gd name="T8" fmla="*/ 112 w 235"/>
                <a:gd name="T9" fmla="*/ 31 h 182"/>
                <a:gd name="T10" fmla="*/ 100 w 235"/>
                <a:gd name="T11" fmla="*/ 49 h 182"/>
                <a:gd name="T12" fmla="*/ 100 w 235"/>
                <a:gd name="T13" fmla="*/ 81 h 182"/>
                <a:gd name="T14" fmla="*/ 109 w 235"/>
                <a:gd name="T15" fmla="*/ 73 h 182"/>
                <a:gd name="T16" fmla="*/ 100 w 235"/>
                <a:gd name="T17" fmla="*/ 81 h 182"/>
                <a:gd name="T18" fmla="*/ 163 w 235"/>
                <a:gd name="T19" fmla="*/ 72 h 182"/>
                <a:gd name="T20" fmla="*/ 150 w 235"/>
                <a:gd name="T21" fmla="*/ 31 h 182"/>
                <a:gd name="T22" fmla="*/ 131 w 235"/>
                <a:gd name="T23" fmla="*/ 36 h 182"/>
                <a:gd name="T24" fmla="*/ 131 w 235"/>
                <a:gd name="T25" fmla="*/ 0 h 182"/>
                <a:gd name="T26" fmla="*/ 131 w 235"/>
                <a:gd name="T27" fmla="*/ 36 h 182"/>
                <a:gd name="T28" fmla="*/ 9 w 235"/>
                <a:gd name="T29" fmla="*/ 74 h 182"/>
                <a:gd name="T30" fmla="*/ 18 w 235"/>
                <a:gd name="T31" fmla="*/ 82 h 182"/>
                <a:gd name="T32" fmla="*/ 228 w 235"/>
                <a:gd name="T33" fmla="*/ 151 h 182"/>
                <a:gd name="T34" fmla="*/ 205 w 235"/>
                <a:gd name="T35" fmla="*/ 135 h 182"/>
                <a:gd name="T36" fmla="*/ 190 w 235"/>
                <a:gd name="T37" fmla="*/ 150 h 182"/>
                <a:gd name="T38" fmla="*/ 187 w 235"/>
                <a:gd name="T39" fmla="*/ 172 h 182"/>
                <a:gd name="T40" fmla="*/ 214 w 235"/>
                <a:gd name="T41" fmla="*/ 179 h 182"/>
                <a:gd name="T42" fmla="*/ 231 w 235"/>
                <a:gd name="T43" fmla="*/ 167 h 182"/>
                <a:gd name="T44" fmla="*/ 158 w 235"/>
                <a:gd name="T45" fmla="*/ 81 h 182"/>
                <a:gd name="T46" fmla="*/ 116 w 235"/>
                <a:gd name="T47" fmla="*/ 170 h 182"/>
                <a:gd name="T48" fmla="*/ 158 w 235"/>
                <a:gd name="T49" fmla="*/ 81 h 182"/>
                <a:gd name="T50" fmla="*/ 123 w 235"/>
                <a:gd name="T51" fmla="*/ 156 h 182"/>
                <a:gd name="T52" fmla="*/ 152 w 235"/>
                <a:gd name="T53" fmla="*/ 94 h 182"/>
                <a:gd name="T54" fmla="*/ 149 w 235"/>
                <a:gd name="T55" fmla="*/ 102 h 182"/>
                <a:gd name="T56" fmla="*/ 116 w 235"/>
                <a:gd name="T57" fmla="*/ 120 h 182"/>
                <a:gd name="T58" fmla="*/ 145 w 235"/>
                <a:gd name="T59" fmla="*/ 109 h 182"/>
                <a:gd name="T60" fmla="*/ 149 w 235"/>
                <a:gd name="T61" fmla="*/ 102 h 182"/>
                <a:gd name="T62" fmla="*/ 82 w 235"/>
                <a:gd name="T63" fmla="*/ 31 h 182"/>
                <a:gd name="T64" fmla="*/ 36 w 235"/>
                <a:gd name="T65" fmla="*/ 31 h 182"/>
                <a:gd name="T66" fmla="*/ 93 w 235"/>
                <a:gd name="T67" fmla="*/ 80 h 182"/>
                <a:gd name="T68" fmla="*/ 58 w 235"/>
                <a:gd name="T69" fmla="*/ 61 h 182"/>
                <a:gd name="T70" fmla="*/ 24 w 235"/>
                <a:gd name="T71" fmla="*/ 80 h 182"/>
                <a:gd name="T72" fmla="*/ 37 w 235"/>
                <a:gd name="T73" fmla="*/ 126 h 182"/>
                <a:gd name="T74" fmla="*/ 86 w 235"/>
                <a:gd name="T75" fmla="*/ 100 h 182"/>
                <a:gd name="T76" fmla="*/ 93 w 235"/>
                <a:gd name="T77" fmla="*/ 8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5" h="182">
                  <a:moveTo>
                    <a:pt x="115" y="71"/>
                  </a:moveTo>
                  <a:cubicBezTo>
                    <a:pt x="116" y="71"/>
                    <a:pt x="116" y="72"/>
                    <a:pt x="116" y="72"/>
                  </a:cubicBezTo>
                  <a:cubicBezTo>
                    <a:pt x="129" y="66"/>
                    <a:pt x="144" y="66"/>
                    <a:pt x="158" y="72"/>
                  </a:cubicBezTo>
                  <a:cubicBezTo>
                    <a:pt x="158" y="57"/>
                    <a:pt x="158" y="57"/>
                    <a:pt x="158" y="57"/>
                  </a:cubicBezTo>
                  <a:cubicBezTo>
                    <a:pt x="158" y="48"/>
                    <a:pt x="154" y="40"/>
                    <a:pt x="149" y="33"/>
                  </a:cubicBezTo>
                  <a:cubicBezTo>
                    <a:pt x="144" y="39"/>
                    <a:pt x="138" y="42"/>
                    <a:pt x="131" y="42"/>
                  </a:cubicBezTo>
                  <a:cubicBezTo>
                    <a:pt x="123" y="42"/>
                    <a:pt x="117" y="39"/>
                    <a:pt x="113" y="33"/>
                  </a:cubicBezTo>
                  <a:cubicBezTo>
                    <a:pt x="108" y="39"/>
                    <a:pt x="105" y="45"/>
                    <a:pt x="104" y="53"/>
                  </a:cubicBezTo>
                  <a:cubicBezTo>
                    <a:pt x="108" y="57"/>
                    <a:pt x="112" y="64"/>
                    <a:pt x="115" y="71"/>
                  </a:cubicBezTo>
                  <a:close/>
                  <a:moveTo>
                    <a:pt x="112" y="31"/>
                  </a:moveTo>
                  <a:cubicBezTo>
                    <a:pt x="108" y="32"/>
                    <a:pt x="101" y="36"/>
                    <a:pt x="94" y="45"/>
                  </a:cubicBezTo>
                  <a:cubicBezTo>
                    <a:pt x="96" y="46"/>
                    <a:pt x="98" y="48"/>
                    <a:pt x="100" y="49"/>
                  </a:cubicBezTo>
                  <a:cubicBezTo>
                    <a:pt x="102" y="41"/>
                    <a:pt x="106" y="35"/>
                    <a:pt x="112" y="31"/>
                  </a:cubicBezTo>
                  <a:close/>
                  <a:moveTo>
                    <a:pt x="100" y="81"/>
                  </a:moveTo>
                  <a:cubicBezTo>
                    <a:pt x="102" y="79"/>
                    <a:pt x="106" y="76"/>
                    <a:pt x="110" y="74"/>
                  </a:cubicBezTo>
                  <a:cubicBezTo>
                    <a:pt x="110" y="74"/>
                    <a:pt x="110" y="73"/>
                    <a:pt x="109" y="73"/>
                  </a:cubicBezTo>
                  <a:cubicBezTo>
                    <a:pt x="101" y="55"/>
                    <a:pt x="89" y="50"/>
                    <a:pt x="84" y="48"/>
                  </a:cubicBezTo>
                  <a:cubicBezTo>
                    <a:pt x="94" y="55"/>
                    <a:pt x="100" y="67"/>
                    <a:pt x="100" y="81"/>
                  </a:cubicBezTo>
                  <a:close/>
                  <a:moveTo>
                    <a:pt x="163" y="58"/>
                  </a:moveTo>
                  <a:cubicBezTo>
                    <a:pt x="163" y="72"/>
                    <a:pt x="163" y="72"/>
                    <a:pt x="163" y="72"/>
                  </a:cubicBezTo>
                  <a:cubicBezTo>
                    <a:pt x="169" y="73"/>
                    <a:pt x="177" y="67"/>
                    <a:pt x="170" y="51"/>
                  </a:cubicBezTo>
                  <a:cubicBezTo>
                    <a:pt x="164" y="37"/>
                    <a:pt x="155" y="32"/>
                    <a:pt x="150" y="31"/>
                  </a:cubicBezTo>
                  <a:cubicBezTo>
                    <a:pt x="158" y="37"/>
                    <a:pt x="163" y="47"/>
                    <a:pt x="163" y="58"/>
                  </a:cubicBezTo>
                  <a:close/>
                  <a:moveTo>
                    <a:pt x="131" y="36"/>
                  </a:moveTo>
                  <a:cubicBezTo>
                    <a:pt x="141" y="36"/>
                    <a:pt x="149" y="28"/>
                    <a:pt x="149" y="18"/>
                  </a:cubicBezTo>
                  <a:cubicBezTo>
                    <a:pt x="149" y="8"/>
                    <a:pt x="141" y="0"/>
                    <a:pt x="131" y="0"/>
                  </a:cubicBezTo>
                  <a:cubicBezTo>
                    <a:pt x="121" y="0"/>
                    <a:pt x="113" y="8"/>
                    <a:pt x="113" y="18"/>
                  </a:cubicBezTo>
                  <a:cubicBezTo>
                    <a:pt x="113" y="28"/>
                    <a:pt x="121" y="36"/>
                    <a:pt x="131" y="36"/>
                  </a:cubicBezTo>
                  <a:close/>
                  <a:moveTo>
                    <a:pt x="34" y="48"/>
                  </a:moveTo>
                  <a:cubicBezTo>
                    <a:pt x="29" y="50"/>
                    <a:pt x="16" y="55"/>
                    <a:pt x="9" y="74"/>
                  </a:cubicBezTo>
                  <a:cubicBezTo>
                    <a:pt x="0" y="92"/>
                    <a:pt x="10" y="102"/>
                    <a:pt x="18" y="101"/>
                  </a:cubicBezTo>
                  <a:cubicBezTo>
                    <a:pt x="18" y="82"/>
                    <a:pt x="18" y="82"/>
                    <a:pt x="18" y="82"/>
                  </a:cubicBezTo>
                  <a:cubicBezTo>
                    <a:pt x="18" y="68"/>
                    <a:pt x="24" y="55"/>
                    <a:pt x="34" y="48"/>
                  </a:cubicBezTo>
                  <a:close/>
                  <a:moveTo>
                    <a:pt x="228" y="151"/>
                  </a:moveTo>
                  <a:cubicBezTo>
                    <a:pt x="208" y="142"/>
                    <a:pt x="208" y="142"/>
                    <a:pt x="208" y="142"/>
                  </a:cubicBezTo>
                  <a:cubicBezTo>
                    <a:pt x="209" y="139"/>
                    <a:pt x="208" y="136"/>
                    <a:pt x="205" y="135"/>
                  </a:cubicBezTo>
                  <a:cubicBezTo>
                    <a:pt x="195" y="129"/>
                    <a:pt x="195" y="129"/>
                    <a:pt x="195" y="129"/>
                  </a:cubicBezTo>
                  <a:cubicBezTo>
                    <a:pt x="194" y="137"/>
                    <a:pt x="193" y="144"/>
                    <a:pt x="190" y="150"/>
                  </a:cubicBezTo>
                  <a:cubicBezTo>
                    <a:pt x="186" y="156"/>
                    <a:pt x="182" y="163"/>
                    <a:pt x="177" y="167"/>
                  </a:cubicBezTo>
                  <a:cubicBezTo>
                    <a:pt x="187" y="172"/>
                    <a:pt x="187" y="172"/>
                    <a:pt x="187" y="172"/>
                  </a:cubicBezTo>
                  <a:cubicBezTo>
                    <a:pt x="190" y="174"/>
                    <a:pt x="194" y="172"/>
                    <a:pt x="194" y="169"/>
                  </a:cubicBezTo>
                  <a:cubicBezTo>
                    <a:pt x="214" y="179"/>
                    <a:pt x="214" y="179"/>
                    <a:pt x="214" y="179"/>
                  </a:cubicBezTo>
                  <a:cubicBezTo>
                    <a:pt x="220" y="182"/>
                    <a:pt x="226" y="178"/>
                    <a:pt x="230" y="172"/>
                  </a:cubicBezTo>
                  <a:cubicBezTo>
                    <a:pt x="231" y="167"/>
                    <a:pt x="231" y="167"/>
                    <a:pt x="231" y="167"/>
                  </a:cubicBezTo>
                  <a:cubicBezTo>
                    <a:pt x="235" y="161"/>
                    <a:pt x="233" y="154"/>
                    <a:pt x="228" y="151"/>
                  </a:cubicBezTo>
                  <a:close/>
                  <a:moveTo>
                    <a:pt x="158" y="81"/>
                  </a:moveTo>
                  <a:cubicBezTo>
                    <a:pt x="134" y="69"/>
                    <a:pt x="104" y="80"/>
                    <a:pt x="93" y="104"/>
                  </a:cubicBezTo>
                  <a:cubicBezTo>
                    <a:pt x="81" y="128"/>
                    <a:pt x="92" y="158"/>
                    <a:pt x="116" y="170"/>
                  </a:cubicBezTo>
                  <a:cubicBezTo>
                    <a:pt x="140" y="182"/>
                    <a:pt x="170" y="171"/>
                    <a:pt x="182" y="146"/>
                  </a:cubicBezTo>
                  <a:cubicBezTo>
                    <a:pt x="194" y="122"/>
                    <a:pt x="184" y="92"/>
                    <a:pt x="158" y="81"/>
                  </a:cubicBezTo>
                  <a:close/>
                  <a:moveTo>
                    <a:pt x="168" y="140"/>
                  </a:moveTo>
                  <a:cubicBezTo>
                    <a:pt x="160" y="156"/>
                    <a:pt x="139" y="164"/>
                    <a:pt x="123" y="156"/>
                  </a:cubicBezTo>
                  <a:cubicBezTo>
                    <a:pt x="106" y="147"/>
                    <a:pt x="99" y="128"/>
                    <a:pt x="107" y="110"/>
                  </a:cubicBezTo>
                  <a:cubicBezTo>
                    <a:pt x="115" y="93"/>
                    <a:pt x="135" y="86"/>
                    <a:pt x="152" y="94"/>
                  </a:cubicBezTo>
                  <a:cubicBezTo>
                    <a:pt x="169" y="102"/>
                    <a:pt x="176" y="123"/>
                    <a:pt x="168" y="140"/>
                  </a:cubicBezTo>
                  <a:close/>
                  <a:moveTo>
                    <a:pt x="149" y="102"/>
                  </a:moveTo>
                  <a:cubicBezTo>
                    <a:pt x="136" y="96"/>
                    <a:pt x="121" y="101"/>
                    <a:pt x="114" y="114"/>
                  </a:cubicBezTo>
                  <a:cubicBezTo>
                    <a:pt x="113" y="117"/>
                    <a:pt x="114" y="118"/>
                    <a:pt x="116" y="120"/>
                  </a:cubicBezTo>
                  <a:cubicBezTo>
                    <a:pt x="119" y="121"/>
                    <a:pt x="121" y="120"/>
                    <a:pt x="122" y="118"/>
                  </a:cubicBezTo>
                  <a:cubicBezTo>
                    <a:pt x="126" y="109"/>
                    <a:pt x="136" y="106"/>
                    <a:pt x="145" y="109"/>
                  </a:cubicBezTo>
                  <a:cubicBezTo>
                    <a:pt x="147" y="110"/>
                    <a:pt x="150" y="109"/>
                    <a:pt x="150" y="108"/>
                  </a:cubicBezTo>
                  <a:cubicBezTo>
                    <a:pt x="151" y="106"/>
                    <a:pt x="150" y="103"/>
                    <a:pt x="149" y="102"/>
                  </a:cubicBezTo>
                  <a:close/>
                  <a:moveTo>
                    <a:pt x="59" y="54"/>
                  </a:moveTo>
                  <a:cubicBezTo>
                    <a:pt x="71" y="54"/>
                    <a:pt x="82" y="43"/>
                    <a:pt x="82" y="31"/>
                  </a:cubicBezTo>
                  <a:cubicBezTo>
                    <a:pt x="82" y="19"/>
                    <a:pt x="71" y="8"/>
                    <a:pt x="59" y="8"/>
                  </a:cubicBezTo>
                  <a:cubicBezTo>
                    <a:pt x="46" y="8"/>
                    <a:pt x="36" y="19"/>
                    <a:pt x="36" y="31"/>
                  </a:cubicBezTo>
                  <a:cubicBezTo>
                    <a:pt x="36" y="43"/>
                    <a:pt x="46" y="54"/>
                    <a:pt x="59" y="54"/>
                  </a:cubicBezTo>
                  <a:close/>
                  <a:moveTo>
                    <a:pt x="93" y="80"/>
                  </a:moveTo>
                  <a:cubicBezTo>
                    <a:pt x="93" y="69"/>
                    <a:pt x="88" y="58"/>
                    <a:pt x="81" y="51"/>
                  </a:cubicBezTo>
                  <a:cubicBezTo>
                    <a:pt x="76" y="57"/>
                    <a:pt x="67" y="61"/>
                    <a:pt x="58" y="61"/>
                  </a:cubicBezTo>
                  <a:cubicBezTo>
                    <a:pt x="49" y="61"/>
                    <a:pt x="42" y="57"/>
                    <a:pt x="36" y="51"/>
                  </a:cubicBezTo>
                  <a:cubicBezTo>
                    <a:pt x="28" y="58"/>
                    <a:pt x="24" y="69"/>
                    <a:pt x="24" y="80"/>
                  </a:cubicBezTo>
                  <a:cubicBezTo>
                    <a:pt x="24" y="110"/>
                    <a:pt x="24" y="110"/>
                    <a:pt x="24" y="110"/>
                  </a:cubicBezTo>
                  <a:cubicBezTo>
                    <a:pt x="24" y="119"/>
                    <a:pt x="30" y="126"/>
                    <a:pt x="37" y="126"/>
                  </a:cubicBezTo>
                  <a:cubicBezTo>
                    <a:pt x="80" y="126"/>
                    <a:pt x="80" y="126"/>
                    <a:pt x="80" y="126"/>
                  </a:cubicBezTo>
                  <a:cubicBezTo>
                    <a:pt x="80" y="117"/>
                    <a:pt x="81" y="108"/>
                    <a:pt x="86" y="100"/>
                  </a:cubicBezTo>
                  <a:cubicBezTo>
                    <a:pt x="87" y="96"/>
                    <a:pt x="90" y="91"/>
                    <a:pt x="93" y="88"/>
                  </a:cubicBezTo>
                  <a:lnTo>
                    <a:pt x="93" y="80"/>
                  </a:lnTo>
                  <a:close/>
                </a:path>
              </a:pathLst>
            </a:custGeom>
            <a:solidFill>
              <a:schemeClr val="tx2"/>
            </a:solidFill>
          </p:spPr>
          <p:txBody>
            <a:bodyPr vert="horz" wrap="square" lIns="82305" tIns="41153" rIns="82305" bIns="41153" numCol="1" anchor="t" anchorCtr="0" compatLnSpc="1">
              <a:prstTxWarp prst="textNoShape">
                <a:avLst/>
              </a:prstTxWarp>
            </a:bodyPr>
            <a:lstStyle/>
            <a:p>
              <a:endParaRPr lang="en-US" sz="900">
                <a:solidFill>
                  <a:srgbClr val="FFFFFF"/>
                </a:solidFill>
              </a:endParaRPr>
            </a:p>
          </p:txBody>
        </p:sp>
      </p:grpSp>
      <p:grpSp>
        <p:nvGrpSpPr>
          <p:cNvPr id="25" name="Group 24"/>
          <p:cNvGrpSpPr/>
          <p:nvPr/>
        </p:nvGrpSpPr>
        <p:grpSpPr>
          <a:xfrm>
            <a:off x="5379813" y="5606689"/>
            <a:ext cx="1005840" cy="901218"/>
            <a:chOff x="5624042" y="5606689"/>
            <a:chExt cx="1005840" cy="901218"/>
          </a:xfrm>
        </p:grpSpPr>
        <p:sp>
          <p:nvSpPr>
            <p:cNvPr id="59" name="Rectangle 58"/>
            <p:cNvSpPr/>
            <p:nvPr>
              <p:custDataLst>
                <p:tags r:id="rId16"/>
              </p:custDataLst>
            </p:nvPr>
          </p:nvSpPr>
          <p:spPr>
            <a:xfrm>
              <a:off x="5624042" y="6200134"/>
              <a:ext cx="1005840"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pPr>
              <a:r>
                <a:rPr lang="en-US" sz="1400" dirty="0">
                  <a:ln>
                    <a:solidFill>
                      <a:schemeClr val="bg1">
                        <a:alpha val="0"/>
                      </a:schemeClr>
                    </a:solidFill>
                  </a:ln>
                  <a:solidFill>
                    <a:srgbClr val="595959"/>
                  </a:solidFill>
                </a:rPr>
                <a:t>Bots</a:t>
              </a:r>
            </a:p>
          </p:txBody>
        </p:sp>
        <p:sp>
          <p:nvSpPr>
            <p:cNvPr id="118" name="Freeform 12"/>
            <p:cNvSpPr>
              <a:spLocks noEditPoints="1"/>
            </p:cNvSpPr>
            <p:nvPr/>
          </p:nvSpPr>
          <p:spPr bwMode="auto">
            <a:xfrm>
              <a:off x="5793420" y="5606689"/>
              <a:ext cx="667084" cy="542859"/>
            </a:xfrm>
            <a:custGeom>
              <a:avLst/>
              <a:gdLst>
                <a:gd name="T0" fmla="*/ 67 w 227"/>
                <a:gd name="T1" fmla="*/ 104 h 185"/>
                <a:gd name="T2" fmla="*/ 98 w 227"/>
                <a:gd name="T3" fmla="*/ 104 h 185"/>
                <a:gd name="T4" fmla="*/ 226 w 227"/>
                <a:gd name="T5" fmla="*/ 63 h 185"/>
                <a:gd name="T6" fmla="*/ 216 w 227"/>
                <a:gd name="T7" fmla="*/ 51 h 185"/>
                <a:gd name="T8" fmla="*/ 216 w 227"/>
                <a:gd name="T9" fmla="*/ 40 h 185"/>
                <a:gd name="T10" fmla="*/ 226 w 227"/>
                <a:gd name="T11" fmla="*/ 28 h 185"/>
                <a:gd name="T12" fmla="*/ 222 w 227"/>
                <a:gd name="T13" fmla="*/ 19 h 185"/>
                <a:gd name="T14" fmla="*/ 217 w 227"/>
                <a:gd name="T15" fmla="*/ 17 h 185"/>
                <a:gd name="T16" fmla="*/ 195 w 227"/>
                <a:gd name="T17" fmla="*/ 15 h 185"/>
                <a:gd name="T18" fmla="*/ 189 w 227"/>
                <a:gd name="T19" fmla="*/ 0 h 185"/>
                <a:gd name="T20" fmla="*/ 177 w 227"/>
                <a:gd name="T21" fmla="*/ 3 h 185"/>
                <a:gd name="T22" fmla="*/ 164 w 227"/>
                <a:gd name="T23" fmla="*/ 21 h 185"/>
                <a:gd name="T24" fmla="*/ 151 w 227"/>
                <a:gd name="T25" fmla="*/ 17 h 185"/>
                <a:gd name="T26" fmla="*/ 143 w 227"/>
                <a:gd name="T27" fmla="*/ 26 h 185"/>
                <a:gd name="T28" fmla="*/ 144 w 227"/>
                <a:gd name="T29" fmla="*/ 31 h 185"/>
                <a:gd name="T30" fmla="*/ 152 w 227"/>
                <a:gd name="T31" fmla="*/ 45 h 185"/>
                <a:gd name="T32" fmla="*/ 144 w 227"/>
                <a:gd name="T33" fmla="*/ 60 h 185"/>
                <a:gd name="T34" fmla="*/ 143 w 227"/>
                <a:gd name="T35" fmla="*/ 64 h 185"/>
                <a:gd name="T36" fmla="*/ 151 w 227"/>
                <a:gd name="T37" fmla="*/ 74 h 185"/>
                <a:gd name="T38" fmla="*/ 164 w 227"/>
                <a:gd name="T39" fmla="*/ 70 h 185"/>
                <a:gd name="T40" fmla="*/ 177 w 227"/>
                <a:gd name="T41" fmla="*/ 88 h 185"/>
                <a:gd name="T42" fmla="*/ 189 w 227"/>
                <a:gd name="T43" fmla="*/ 91 h 185"/>
                <a:gd name="T44" fmla="*/ 195 w 227"/>
                <a:gd name="T45" fmla="*/ 76 h 185"/>
                <a:gd name="T46" fmla="*/ 217 w 227"/>
                <a:gd name="T47" fmla="*/ 74 h 185"/>
                <a:gd name="T48" fmla="*/ 222 w 227"/>
                <a:gd name="T49" fmla="*/ 71 h 185"/>
                <a:gd name="T50" fmla="*/ 226 w 227"/>
                <a:gd name="T51" fmla="*/ 63 h 185"/>
                <a:gd name="T52" fmla="*/ 172 w 227"/>
                <a:gd name="T53" fmla="*/ 45 h 185"/>
                <a:gd name="T54" fmla="*/ 197 w 227"/>
                <a:gd name="T55" fmla="*/ 45 h 185"/>
                <a:gd name="T56" fmla="*/ 159 w 227"/>
                <a:gd name="T57" fmla="*/ 79 h 185"/>
                <a:gd name="T58" fmla="*/ 132 w 227"/>
                <a:gd name="T59" fmla="*/ 72 h 185"/>
                <a:gd name="T60" fmla="*/ 142 w 227"/>
                <a:gd name="T61" fmla="*/ 46 h 185"/>
                <a:gd name="T62" fmla="*/ 125 w 227"/>
                <a:gd name="T63" fmla="*/ 36 h 185"/>
                <a:gd name="T64" fmla="*/ 100 w 227"/>
                <a:gd name="T65" fmla="*/ 48 h 185"/>
                <a:gd name="T66" fmla="*/ 91 w 227"/>
                <a:gd name="T67" fmla="*/ 18 h 185"/>
                <a:gd name="T68" fmla="*/ 71 w 227"/>
                <a:gd name="T69" fmla="*/ 21 h 185"/>
                <a:gd name="T70" fmla="*/ 59 w 227"/>
                <a:gd name="T71" fmla="*/ 50 h 185"/>
                <a:gd name="T72" fmla="*/ 36 w 227"/>
                <a:gd name="T73" fmla="*/ 36 h 185"/>
                <a:gd name="T74" fmla="*/ 22 w 227"/>
                <a:gd name="T75" fmla="*/ 51 h 185"/>
                <a:gd name="T76" fmla="*/ 30 w 227"/>
                <a:gd name="T77" fmla="*/ 78 h 185"/>
                <a:gd name="T78" fmla="*/ 3 w 227"/>
                <a:gd name="T79" fmla="*/ 82 h 185"/>
                <a:gd name="T80" fmla="*/ 2 w 227"/>
                <a:gd name="T81" fmla="*/ 102 h 185"/>
                <a:gd name="T82" fmla="*/ 25 w 227"/>
                <a:gd name="T83" fmla="*/ 118 h 185"/>
                <a:gd name="T84" fmla="*/ 7 w 227"/>
                <a:gd name="T85" fmla="*/ 139 h 185"/>
                <a:gd name="T86" fmla="*/ 20 w 227"/>
                <a:gd name="T87" fmla="*/ 154 h 185"/>
                <a:gd name="T88" fmla="*/ 48 w 227"/>
                <a:gd name="T89" fmla="*/ 151 h 185"/>
                <a:gd name="T90" fmla="*/ 47 w 227"/>
                <a:gd name="T91" fmla="*/ 179 h 185"/>
                <a:gd name="T92" fmla="*/ 67 w 227"/>
                <a:gd name="T93" fmla="*/ 183 h 185"/>
                <a:gd name="T94" fmla="*/ 83 w 227"/>
                <a:gd name="T95" fmla="*/ 163 h 185"/>
                <a:gd name="T96" fmla="*/ 99 w 227"/>
                <a:gd name="T97" fmla="*/ 183 h 185"/>
                <a:gd name="T98" fmla="*/ 119 w 227"/>
                <a:gd name="T99" fmla="*/ 179 h 185"/>
                <a:gd name="T100" fmla="*/ 118 w 227"/>
                <a:gd name="T101" fmla="*/ 151 h 185"/>
                <a:gd name="T102" fmla="*/ 146 w 227"/>
                <a:gd name="T103" fmla="*/ 154 h 185"/>
                <a:gd name="T104" fmla="*/ 158 w 227"/>
                <a:gd name="T105" fmla="*/ 139 h 185"/>
                <a:gd name="T106" fmla="*/ 140 w 227"/>
                <a:gd name="T107" fmla="*/ 118 h 185"/>
                <a:gd name="T108" fmla="*/ 164 w 227"/>
                <a:gd name="T109" fmla="*/ 102 h 185"/>
                <a:gd name="T110" fmla="*/ 163 w 227"/>
                <a:gd name="T111" fmla="*/ 82 h 185"/>
                <a:gd name="T112" fmla="*/ 106 w 227"/>
                <a:gd name="T113" fmla="*/ 127 h 185"/>
                <a:gd name="T114" fmla="*/ 59 w 227"/>
                <a:gd name="T115" fmla="*/ 127 h 185"/>
                <a:gd name="T116" fmla="*/ 59 w 227"/>
                <a:gd name="T117" fmla="*/ 81 h 185"/>
                <a:gd name="T118" fmla="*/ 106 w 227"/>
                <a:gd name="T119" fmla="*/ 81 h 185"/>
                <a:gd name="T120" fmla="*/ 106 w 227"/>
                <a:gd name="T121" fmla="*/ 12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7" h="185">
                  <a:moveTo>
                    <a:pt x="83" y="89"/>
                  </a:moveTo>
                  <a:cubicBezTo>
                    <a:pt x="74" y="89"/>
                    <a:pt x="67" y="96"/>
                    <a:pt x="67" y="104"/>
                  </a:cubicBezTo>
                  <a:cubicBezTo>
                    <a:pt x="67" y="113"/>
                    <a:pt x="74" y="120"/>
                    <a:pt x="83" y="120"/>
                  </a:cubicBezTo>
                  <a:cubicBezTo>
                    <a:pt x="91" y="120"/>
                    <a:pt x="98" y="113"/>
                    <a:pt x="98" y="104"/>
                  </a:cubicBezTo>
                  <a:cubicBezTo>
                    <a:pt x="98" y="96"/>
                    <a:pt x="91" y="89"/>
                    <a:pt x="83" y="89"/>
                  </a:cubicBezTo>
                  <a:close/>
                  <a:moveTo>
                    <a:pt x="226" y="63"/>
                  </a:moveTo>
                  <a:cubicBezTo>
                    <a:pt x="227" y="62"/>
                    <a:pt x="226" y="61"/>
                    <a:pt x="225" y="60"/>
                  </a:cubicBezTo>
                  <a:cubicBezTo>
                    <a:pt x="216" y="51"/>
                    <a:pt x="216" y="51"/>
                    <a:pt x="216" y="51"/>
                  </a:cubicBezTo>
                  <a:cubicBezTo>
                    <a:pt x="217" y="50"/>
                    <a:pt x="217" y="47"/>
                    <a:pt x="217" y="45"/>
                  </a:cubicBezTo>
                  <a:cubicBezTo>
                    <a:pt x="217" y="44"/>
                    <a:pt x="217" y="41"/>
                    <a:pt x="216" y="40"/>
                  </a:cubicBezTo>
                  <a:cubicBezTo>
                    <a:pt x="225" y="31"/>
                    <a:pt x="225" y="31"/>
                    <a:pt x="225" y="31"/>
                  </a:cubicBezTo>
                  <a:cubicBezTo>
                    <a:pt x="226" y="30"/>
                    <a:pt x="226" y="29"/>
                    <a:pt x="226" y="28"/>
                  </a:cubicBezTo>
                  <a:cubicBezTo>
                    <a:pt x="226" y="26"/>
                    <a:pt x="226" y="26"/>
                    <a:pt x="226" y="26"/>
                  </a:cubicBezTo>
                  <a:cubicBezTo>
                    <a:pt x="222" y="19"/>
                    <a:pt x="222" y="19"/>
                    <a:pt x="222" y="19"/>
                  </a:cubicBezTo>
                  <a:cubicBezTo>
                    <a:pt x="221" y="18"/>
                    <a:pt x="220" y="17"/>
                    <a:pt x="218" y="17"/>
                  </a:cubicBezTo>
                  <a:cubicBezTo>
                    <a:pt x="218" y="17"/>
                    <a:pt x="218" y="17"/>
                    <a:pt x="217" y="17"/>
                  </a:cubicBezTo>
                  <a:cubicBezTo>
                    <a:pt x="206" y="21"/>
                    <a:pt x="206" y="21"/>
                    <a:pt x="206" y="21"/>
                  </a:cubicBezTo>
                  <a:cubicBezTo>
                    <a:pt x="202" y="19"/>
                    <a:pt x="199" y="16"/>
                    <a:pt x="195" y="15"/>
                  </a:cubicBezTo>
                  <a:cubicBezTo>
                    <a:pt x="193" y="3"/>
                    <a:pt x="193" y="3"/>
                    <a:pt x="193" y="3"/>
                  </a:cubicBezTo>
                  <a:cubicBezTo>
                    <a:pt x="192" y="2"/>
                    <a:pt x="190" y="0"/>
                    <a:pt x="189" y="0"/>
                  </a:cubicBezTo>
                  <a:cubicBezTo>
                    <a:pt x="181" y="0"/>
                    <a:pt x="181" y="0"/>
                    <a:pt x="181" y="0"/>
                  </a:cubicBezTo>
                  <a:cubicBezTo>
                    <a:pt x="179" y="0"/>
                    <a:pt x="177" y="2"/>
                    <a:pt x="177" y="3"/>
                  </a:cubicBezTo>
                  <a:cubicBezTo>
                    <a:pt x="174" y="15"/>
                    <a:pt x="174" y="15"/>
                    <a:pt x="174" y="15"/>
                  </a:cubicBezTo>
                  <a:cubicBezTo>
                    <a:pt x="170" y="16"/>
                    <a:pt x="167" y="19"/>
                    <a:pt x="164" y="21"/>
                  </a:cubicBezTo>
                  <a:cubicBezTo>
                    <a:pt x="152" y="17"/>
                    <a:pt x="152" y="17"/>
                    <a:pt x="152" y="17"/>
                  </a:cubicBezTo>
                  <a:cubicBezTo>
                    <a:pt x="151" y="17"/>
                    <a:pt x="151" y="17"/>
                    <a:pt x="151" y="17"/>
                  </a:cubicBezTo>
                  <a:cubicBezTo>
                    <a:pt x="150" y="17"/>
                    <a:pt x="148" y="18"/>
                    <a:pt x="147" y="19"/>
                  </a:cubicBezTo>
                  <a:cubicBezTo>
                    <a:pt x="143" y="26"/>
                    <a:pt x="143" y="26"/>
                    <a:pt x="143" y="26"/>
                  </a:cubicBezTo>
                  <a:cubicBezTo>
                    <a:pt x="143" y="27"/>
                    <a:pt x="143" y="28"/>
                    <a:pt x="143" y="28"/>
                  </a:cubicBezTo>
                  <a:cubicBezTo>
                    <a:pt x="143" y="29"/>
                    <a:pt x="143" y="30"/>
                    <a:pt x="144" y="31"/>
                  </a:cubicBezTo>
                  <a:cubicBezTo>
                    <a:pt x="154" y="40"/>
                    <a:pt x="154" y="40"/>
                    <a:pt x="154" y="40"/>
                  </a:cubicBezTo>
                  <a:cubicBezTo>
                    <a:pt x="153" y="41"/>
                    <a:pt x="152" y="44"/>
                    <a:pt x="152" y="45"/>
                  </a:cubicBezTo>
                  <a:cubicBezTo>
                    <a:pt x="152" y="47"/>
                    <a:pt x="153" y="49"/>
                    <a:pt x="154" y="51"/>
                  </a:cubicBezTo>
                  <a:cubicBezTo>
                    <a:pt x="144" y="60"/>
                    <a:pt x="144" y="60"/>
                    <a:pt x="144" y="60"/>
                  </a:cubicBezTo>
                  <a:cubicBezTo>
                    <a:pt x="143" y="61"/>
                    <a:pt x="143" y="62"/>
                    <a:pt x="143" y="63"/>
                  </a:cubicBezTo>
                  <a:cubicBezTo>
                    <a:pt x="143" y="63"/>
                    <a:pt x="143" y="64"/>
                    <a:pt x="143" y="64"/>
                  </a:cubicBezTo>
                  <a:cubicBezTo>
                    <a:pt x="147" y="71"/>
                    <a:pt x="147" y="71"/>
                    <a:pt x="147" y="71"/>
                  </a:cubicBezTo>
                  <a:cubicBezTo>
                    <a:pt x="148" y="73"/>
                    <a:pt x="150" y="74"/>
                    <a:pt x="151" y="74"/>
                  </a:cubicBezTo>
                  <a:cubicBezTo>
                    <a:pt x="151" y="74"/>
                    <a:pt x="151" y="74"/>
                    <a:pt x="152" y="74"/>
                  </a:cubicBezTo>
                  <a:cubicBezTo>
                    <a:pt x="164" y="70"/>
                    <a:pt x="164" y="70"/>
                    <a:pt x="164" y="70"/>
                  </a:cubicBezTo>
                  <a:cubicBezTo>
                    <a:pt x="167" y="72"/>
                    <a:pt x="170" y="74"/>
                    <a:pt x="174" y="75"/>
                  </a:cubicBezTo>
                  <a:cubicBezTo>
                    <a:pt x="177" y="88"/>
                    <a:pt x="177" y="88"/>
                    <a:pt x="177" y="88"/>
                  </a:cubicBezTo>
                  <a:cubicBezTo>
                    <a:pt x="177" y="89"/>
                    <a:pt x="179" y="91"/>
                    <a:pt x="181" y="91"/>
                  </a:cubicBezTo>
                  <a:cubicBezTo>
                    <a:pt x="189" y="91"/>
                    <a:pt x="189" y="91"/>
                    <a:pt x="189" y="91"/>
                  </a:cubicBezTo>
                  <a:cubicBezTo>
                    <a:pt x="190" y="91"/>
                    <a:pt x="192" y="89"/>
                    <a:pt x="193" y="88"/>
                  </a:cubicBezTo>
                  <a:cubicBezTo>
                    <a:pt x="195" y="76"/>
                    <a:pt x="195" y="76"/>
                    <a:pt x="195" y="76"/>
                  </a:cubicBezTo>
                  <a:cubicBezTo>
                    <a:pt x="199" y="74"/>
                    <a:pt x="202" y="72"/>
                    <a:pt x="206" y="70"/>
                  </a:cubicBezTo>
                  <a:cubicBezTo>
                    <a:pt x="217" y="74"/>
                    <a:pt x="217" y="74"/>
                    <a:pt x="217" y="74"/>
                  </a:cubicBezTo>
                  <a:cubicBezTo>
                    <a:pt x="218" y="74"/>
                    <a:pt x="218" y="74"/>
                    <a:pt x="218" y="74"/>
                  </a:cubicBezTo>
                  <a:cubicBezTo>
                    <a:pt x="220" y="74"/>
                    <a:pt x="221" y="73"/>
                    <a:pt x="222" y="71"/>
                  </a:cubicBezTo>
                  <a:cubicBezTo>
                    <a:pt x="226" y="64"/>
                    <a:pt x="226" y="64"/>
                    <a:pt x="226" y="64"/>
                  </a:cubicBezTo>
                  <a:cubicBezTo>
                    <a:pt x="226" y="64"/>
                    <a:pt x="227" y="63"/>
                    <a:pt x="226" y="63"/>
                  </a:cubicBezTo>
                  <a:close/>
                  <a:moveTo>
                    <a:pt x="185" y="58"/>
                  </a:moveTo>
                  <a:cubicBezTo>
                    <a:pt x="178" y="58"/>
                    <a:pt x="172" y="52"/>
                    <a:pt x="172" y="45"/>
                  </a:cubicBezTo>
                  <a:cubicBezTo>
                    <a:pt x="172" y="38"/>
                    <a:pt x="178" y="33"/>
                    <a:pt x="185" y="33"/>
                  </a:cubicBezTo>
                  <a:cubicBezTo>
                    <a:pt x="192" y="33"/>
                    <a:pt x="197" y="38"/>
                    <a:pt x="197" y="45"/>
                  </a:cubicBezTo>
                  <a:cubicBezTo>
                    <a:pt x="197" y="52"/>
                    <a:pt x="192" y="58"/>
                    <a:pt x="185" y="58"/>
                  </a:cubicBezTo>
                  <a:close/>
                  <a:moveTo>
                    <a:pt x="159" y="79"/>
                  </a:moveTo>
                  <a:cubicBezTo>
                    <a:pt x="136" y="78"/>
                    <a:pt x="136" y="78"/>
                    <a:pt x="136" y="78"/>
                  </a:cubicBezTo>
                  <a:cubicBezTo>
                    <a:pt x="135" y="76"/>
                    <a:pt x="133" y="74"/>
                    <a:pt x="132" y="72"/>
                  </a:cubicBezTo>
                  <a:cubicBezTo>
                    <a:pt x="143" y="51"/>
                    <a:pt x="143" y="51"/>
                    <a:pt x="143" y="51"/>
                  </a:cubicBezTo>
                  <a:cubicBezTo>
                    <a:pt x="144" y="49"/>
                    <a:pt x="144" y="47"/>
                    <a:pt x="142" y="46"/>
                  </a:cubicBezTo>
                  <a:cubicBezTo>
                    <a:pt x="130" y="36"/>
                    <a:pt x="130" y="36"/>
                    <a:pt x="130" y="36"/>
                  </a:cubicBezTo>
                  <a:cubicBezTo>
                    <a:pt x="129" y="35"/>
                    <a:pt x="127" y="35"/>
                    <a:pt x="125" y="36"/>
                  </a:cubicBezTo>
                  <a:cubicBezTo>
                    <a:pt x="106" y="50"/>
                    <a:pt x="106" y="50"/>
                    <a:pt x="106" y="50"/>
                  </a:cubicBezTo>
                  <a:cubicBezTo>
                    <a:pt x="104" y="49"/>
                    <a:pt x="103" y="49"/>
                    <a:pt x="100" y="48"/>
                  </a:cubicBezTo>
                  <a:cubicBezTo>
                    <a:pt x="95" y="21"/>
                    <a:pt x="95" y="21"/>
                    <a:pt x="95" y="21"/>
                  </a:cubicBezTo>
                  <a:cubicBezTo>
                    <a:pt x="94" y="20"/>
                    <a:pt x="92" y="18"/>
                    <a:pt x="91" y="18"/>
                  </a:cubicBezTo>
                  <a:cubicBezTo>
                    <a:pt x="75" y="18"/>
                    <a:pt x="75" y="18"/>
                    <a:pt x="75" y="18"/>
                  </a:cubicBezTo>
                  <a:cubicBezTo>
                    <a:pt x="73" y="18"/>
                    <a:pt x="71" y="20"/>
                    <a:pt x="71" y="21"/>
                  </a:cubicBezTo>
                  <a:cubicBezTo>
                    <a:pt x="65" y="48"/>
                    <a:pt x="65" y="48"/>
                    <a:pt x="65" y="48"/>
                  </a:cubicBezTo>
                  <a:cubicBezTo>
                    <a:pt x="63" y="49"/>
                    <a:pt x="61" y="49"/>
                    <a:pt x="59" y="50"/>
                  </a:cubicBezTo>
                  <a:cubicBezTo>
                    <a:pt x="41" y="36"/>
                    <a:pt x="41" y="36"/>
                    <a:pt x="41" y="36"/>
                  </a:cubicBezTo>
                  <a:cubicBezTo>
                    <a:pt x="39" y="35"/>
                    <a:pt x="37" y="35"/>
                    <a:pt x="36" y="36"/>
                  </a:cubicBezTo>
                  <a:cubicBezTo>
                    <a:pt x="24" y="46"/>
                    <a:pt x="24" y="46"/>
                    <a:pt x="24" y="46"/>
                  </a:cubicBezTo>
                  <a:cubicBezTo>
                    <a:pt x="22" y="47"/>
                    <a:pt x="22" y="49"/>
                    <a:pt x="22" y="51"/>
                  </a:cubicBezTo>
                  <a:cubicBezTo>
                    <a:pt x="33" y="72"/>
                    <a:pt x="33" y="72"/>
                    <a:pt x="33" y="72"/>
                  </a:cubicBezTo>
                  <a:cubicBezTo>
                    <a:pt x="32" y="74"/>
                    <a:pt x="31" y="76"/>
                    <a:pt x="30" y="78"/>
                  </a:cubicBezTo>
                  <a:cubicBezTo>
                    <a:pt x="7" y="79"/>
                    <a:pt x="7" y="79"/>
                    <a:pt x="7" y="79"/>
                  </a:cubicBezTo>
                  <a:cubicBezTo>
                    <a:pt x="4" y="79"/>
                    <a:pt x="3" y="80"/>
                    <a:pt x="3" y="82"/>
                  </a:cubicBezTo>
                  <a:cubicBezTo>
                    <a:pt x="0" y="97"/>
                    <a:pt x="0" y="97"/>
                    <a:pt x="0" y="97"/>
                  </a:cubicBezTo>
                  <a:cubicBezTo>
                    <a:pt x="0" y="99"/>
                    <a:pt x="0" y="101"/>
                    <a:pt x="2" y="102"/>
                  </a:cubicBezTo>
                  <a:cubicBezTo>
                    <a:pt x="24" y="111"/>
                    <a:pt x="24" y="111"/>
                    <a:pt x="24" y="111"/>
                  </a:cubicBezTo>
                  <a:cubicBezTo>
                    <a:pt x="25" y="113"/>
                    <a:pt x="25" y="116"/>
                    <a:pt x="25" y="118"/>
                  </a:cubicBezTo>
                  <a:cubicBezTo>
                    <a:pt x="8" y="134"/>
                    <a:pt x="8" y="134"/>
                    <a:pt x="8" y="134"/>
                  </a:cubicBezTo>
                  <a:cubicBezTo>
                    <a:pt x="7" y="135"/>
                    <a:pt x="6" y="137"/>
                    <a:pt x="7" y="139"/>
                  </a:cubicBezTo>
                  <a:cubicBezTo>
                    <a:pt x="15" y="152"/>
                    <a:pt x="15" y="152"/>
                    <a:pt x="15" y="152"/>
                  </a:cubicBezTo>
                  <a:cubicBezTo>
                    <a:pt x="16" y="153"/>
                    <a:pt x="18" y="155"/>
                    <a:pt x="20" y="154"/>
                  </a:cubicBezTo>
                  <a:cubicBezTo>
                    <a:pt x="42" y="147"/>
                    <a:pt x="42" y="147"/>
                    <a:pt x="42" y="147"/>
                  </a:cubicBezTo>
                  <a:cubicBezTo>
                    <a:pt x="44" y="148"/>
                    <a:pt x="46" y="150"/>
                    <a:pt x="48" y="151"/>
                  </a:cubicBezTo>
                  <a:cubicBezTo>
                    <a:pt x="45" y="174"/>
                    <a:pt x="45" y="174"/>
                    <a:pt x="45" y="174"/>
                  </a:cubicBezTo>
                  <a:cubicBezTo>
                    <a:pt x="44" y="177"/>
                    <a:pt x="45" y="178"/>
                    <a:pt x="47" y="179"/>
                  </a:cubicBezTo>
                  <a:cubicBezTo>
                    <a:pt x="62" y="184"/>
                    <a:pt x="62" y="184"/>
                    <a:pt x="62" y="184"/>
                  </a:cubicBezTo>
                  <a:cubicBezTo>
                    <a:pt x="63" y="185"/>
                    <a:pt x="66" y="184"/>
                    <a:pt x="67" y="183"/>
                  </a:cubicBezTo>
                  <a:cubicBezTo>
                    <a:pt x="79" y="163"/>
                    <a:pt x="79" y="163"/>
                    <a:pt x="79" y="163"/>
                  </a:cubicBezTo>
                  <a:cubicBezTo>
                    <a:pt x="80" y="163"/>
                    <a:pt x="82" y="163"/>
                    <a:pt x="83" y="163"/>
                  </a:cubicBezTo>
                  <a:cubicBezTo>
                    <a:pt x="84" y="163"/>
                    <a:pt x="85" y="163"/>
                    <a:pt x="86" y="163"/>
                  </a:cubicBezTo>
                  <a:cubicBezTo>
                    <a:pt x="99" y="183"/>
                    <a:pt x="99" y="183"/>
                    <a:pt x="99" y="183"/>
                  </a:cubicBezTo>
                  <a:cubicBezTo>
                    <a:pt x="100" y="184"/>
                    <a:pt x="102" y="185"/>
                    <a:pt x="104" y="184"/>
                  </a:cubicBezTo>
                  <a:cubicBezTo>
                    <a:pt x="119" y="179"/>
                    <a:pt x="119" y="179"/>
                    <a:pt x="119" y="179"/>
                  </a:cubicBezTo>
                  <a:cubicBezTo>
                    <a:pt x="120" y="178"/>
                    <a:pt x="121" y="177"/>
                    <a:pt x="121" y="174"/>
                  </a:cubicBezTo>
                  <a:cubicBezTo>
                    <a:pt x="118" y="151"/>
                    <a:pt x="118" y="151"/>
                    <a:pt x="118" y="151"/>
                  </a:cubicBezTo>
                  <a:cubicBezTo>
                    <a:pt x="120" y="150"/>
                    <a:pt x="121" y="148"/>
                    <a:pt x="123" y="147"/>
                  </a:cubicBezTo>
                  <a:cubicBezTo>
                    <a:pt x="146" y="154"/>
                    <a:pt x="146" y="154"/>
                    <a:pt x="146" y="154"/>
                  </a:cubicBezTo>
                  <a:cubicBezTo>
                    <a:pt x="148" y="155"/>
                    <a:pt x="150" y="153"/>
                    <a:pt x="150" y="152"/>
                  </a:cubicBezTo>
                  <a:cubicBezTo>
                    <a:pt x="158" y="139"/>
                    <a:pt x="158" y="139"/>
                    <a:pt x="158" y="139"/>
                  </a:cubicBezTo>
                  <a:cubicBezTo>
                    <a:pt x="160" y="137"/>
                    <a:pt x="159" y="135"/>
                    <a:pt x="158" y="134"/>
                  </a:cubicBezTo>
                  <a:cubicBezTo>
                    <a:pt x="140" y="118"/>
                    <a:pt x="140" y="118"/>
                    <a:pt x="140" y="118"/>
                  </a:cubicBezTo>
                  <a:cubicBezTo>
                    <a:pt x="141" y="116"/>
                    <a:pt x="141" y="113"/>
                    <a:pt x="141" y="111"/>
                  </a:cubicBezTo>
                  <a:cubicBezTo>
                    <a:pt x="164" y="102"/>
                    <a:pt x="164" y="102"/>
                    <a:pt x="164" y="102"/>
                  </a:cubicBezTo>
                  <a:cubicBezTo>
                    <a:pt x="165" y="101"/>
                    <a:pt x="166" y="100"/>
                    <a:pt x="166" y="97"/>
                  </a:cubicBezTo>
                  <a:cubicBezTo>
                    <a:pt x="163" y="82"/>
                    <a:pt x="163" y="82"/>
                    <a:pt x="163" y="82"/>
                  </a:cubicBezTo>
                  <a:cubicBezTo>
                    <a:pt x="162" y="80"/>
                    <a:pt x="161" y="79"/>
                    <a:pt x="159" y="79"/>
                  </a:cubicBezTo>
                  <a:close/>
                  <a:moveTo>
                    <a:pt x="106" y="127"/>
                  </a:moveTo>
                  <a:cubicBezTo>
                    <a:pt x="100" y="133"/>
                    <a:pt x="92" y="137"/>
                    <a:pt x="83" y="137"/>
                  </a:cubicBezTo>
                  <a:cubicBezTo>
                    <a:pt x="74" y="137"/>
                    <a:pt x="66" y="133"/>
                    <a:pt x="59" y="127"/>
                  </a:cubicBezTo>
                  <a:cubicBezTo>
                    <a:pt x="54" y="121"/>
                    <a:pt x="50" y="113"/>
                    <a:pt x="50" y="104"/>
                  </a:cubicBezTo>
                  <a:cubicBezTo>
                    <a:pt x="50" y="95"/>
                    <a:pt x="54" y="87"/>
                    <a:pt x="59" y="81"/>
                  </a:cubicBezTo>
                  <a:cubicBezTo>
                    <a:pt x="66" y="75"/>
                    <a:pt x="74" y="71"/>
                    <a:pt x="83" y="71"/>
                  </a:cubicBezTo>
                  <a:cubicBezTo>
                    <a:pt x="92" y="71"/>
                    <a:pt x="100" y="75"/>
                    <a:pt x="106" y="81"/>
                  </a:cubicBezTo>
                  <a:cubicBezTo>
                    <a:pt x="112" y="87"/>
                    <a:pt x="116" y="95"/>
                    <a:pt x="116" y="104"/>
                  </a:cubicBezTo>
                  <a:cubicBezTo>
                    <a:pt x="116" y="113"/>
                    <a:pt x="112" y="121"/>
                    <a:pt x="106" y="127"/>
                  </a:cubicBezTo>
                  <a:close/>
                </a:path>
              </a:pathLst>
            </a:custGeom>
            <a:solidFill>
              <a:schemeClr val="tx2"/>
            </a:solidFill>
          </p:spPr>
          <p:txBody>
            <a:bodyPr vert="horz" wrap="square" lIns="82305" tIns="41153" rIns="82305" bIns="41153" numCol="1" anchor="t" anchorCtr="0" compatLnSpc="1">
              <a:prstTxWarp prst="textNoShape">
                <a:avLst/>
              </a:prstTxWarp>
            </a:bodyPr>
            <a:lstStyle/>
            <a:p>
              <a:endParaRPr lang="en-US" sz="900">
                <a:solidFill>
                  <a:srgbClr val="FFFFFF"/>
                </a:solidFill>
              </a:endParaRPr>
            </a:p>
          </p:txBody>
        </p:sp>
      </p:grpSp>
      <p:sp>
        <p:nvSpPr>
          <p:cNvPr id="119" name="Freeform 83"/>
          <p:cNvSpPr>
            <a:spLocks noEditPoints="1"/>
          </p:cNvSpPr>
          <p:nvPr/>
        </p:nvSpPr>
        <p:spPr bwMode="black">
          <a:xfrm>
            <a:off x="9710863" y="2709857"/>
            <a:ext cx="454798" cy="480097"/>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tx2"/>
          </a:solidFill>
        </p:spPr>
        <p:txBody>
          <a:bodyPr vert="horz" wrap="square" lIns="82305" tIns="41153" rIns="82305" bIns="41153" numCol="1" anchor="t" anchorCtr="0" compatLnSpc="1">
            <a:prstTxWarp prst="textNoShape">
              <a:avLst/>
            </a:prstTxWarp>
          </a:bodyPr>
          <a:lstStyle/>
          <a:p>
            <a:endParaRPr lang="en-US" sz="900">
              <a:solidFill>
                <a:srgbClr val="FFFFFF"/>
              </a:solidFill>
            </a:endParaRPr>
          </a:p>
        </p:txBody>
      </p:sp>
      <p:sp>
        <p:nvSpPr>
          <p:cNvPr id="120" name="Freeform 81"/>
          <p:cNvSpPr>
            <a:spLocks noEditPoints="1"/>
          </p:cNvSpPr>
          <p:nvPr/>
        </p:nvSpPr>
        <p:spPr bwMode="black">
          <a:xfrm>
            <a:off x="4221994" y="2709857"/>
            <a:ext cx="756006" cy="461487"/>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tx2"/>
          </a:solidFill>
        </p:spPr>
        <p:txBody>
          <a:bodyPr vert="horz" wrap="square" lIns="82305" tIns="41153" rIns="82305" bIns="41153" numCol="1" anchor="t" anchorCtr="0" compatLnSpc="1">
            <a:prstTxWarp prst="textNoShape">
              <a:avLst/>
            </a:prstTxWarp>
          </a:bodyPr>
          <a:lstStyle/>
          <a:p>
            <a:endParaRPr lang="en-US" sz="900">
              <a:solidFill>
                <a:srgbClr val="FFFFFF"/>
              </a:solidFill>
            </a:endParaRPr>
          </a:p>
        </p:txBody>
      </p:sp>
      <p:sp>
        <p:nvSpPr>
          <p:cNvPr id="121" name="Freeform 38"/>
          <p:cNvSpPr>
            <a:spLocks noEditPoints="1"/>
          </p:cNvSpPr>
          <p:nvPr/>
        </p:nvSpPr>
        <p:spPr bwMode="auto">
          <a:xfrm>
            <a:off x="9182066" y="5606689"/>
            <a:ext cx="340519" cy="561181"/>
          </a:xfrm>
          <a:custGeom>
            <a:avLst/>
            <a:gdLst>
              <a:gd name="T0" fmla="*/ 91 w 182"/>
              <a:gd name="T1" fmla="*/ 0 h 299"/>
              <a:gd name="T2" fmla="*/ 0 w 182"/>
              <a:gd name="T3" fmla="*/ 21 h 299"/>
              <a:gd name="T4" fmla="*/ 0 w 182"/>
              <a:gd name="T5" fmla="*/ 278 h 299"/>
              <a:gd name="T6" fmla="*/ 91 w 182"/>
              <a:gd name="T7" fmla="*/ 299 h 299"/>
              <a:gd name="T8" fmla="*/ 182 w 182"/>
              <a:gd name="T9" fmla="*/ 278 h 299"/>
              <a:gd name="T10" fmla="*/ 182 w 182"/>
              <a:gd name="T11" fmla="*/ 21 h 299"/>
              <a:gd name="T12" fmla="*/ 91 w 182"/>
              <a:gd name="T13" fmla="*/ 0 h 299"/>
              <a:gd name="T14" fmla="*/ 91 w 182"/>
              <a:gd name="T15" fmla="*/ 34 h 299"/>
              <a:gd name="T16" fmla="*/ 14 w 182"/>
              <a:gd name="T17" fmla="*/ 20 h 299"/>
              <a:gd name="T18" fmla="*/ 91 w 182"/>
              <a:gd name="T19" fmla="*/ 6 h 299"/>
              <a:gd name="T20" fmla="*/ 168 w 182"/>
              <a:gd name="T21" fmla="*/ 20 h 299"/>
              <a:gd name="T22" fmla="*/ 91 w 182"/>
              <a:gd name="T23" fmla="*/ 3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99">
                <a:moveTo>
                  <a:pt x="91" y="0"/>
                </a:moveTo>
                <a:cubicBezTo>
                  <a:pt x="57" y="0"/>
                  <a:pt x="0" y="4"/>
                  <a:pt x="0" y="21"/>
                </a:cubicBezTo>
                <a:cubicBezTo>
                  <a:pt x="0" y="121"/>
                  <a:pt x="0" y="278"/>
                  <a:pt x="0" y="278"/>
                </a:cubicBezTo>
                <a:cubicBezTo>
                  <a:pt x="0" y="294"/>
                  <a:pt x="57" y="299"/>
                  <a:pt x="91" y="299"/>
                </a:cubicBezTo>
                <a:cubicBezTo>
                  <a:pt x="125" y="299"/>
                  <a:pt x="182" y="294"/>
                  <a:pt x="182" y="278"/>
                </a:cubicBezTo>
                <a:cubicBezTo>
                  <a:pt x="182" y="17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38"/>
          <p:cNvSpPr>
            <a:spLocks noEditPoints="1"/>
          </p:cNvSpPr>
          <p:nvPr/>
        </p:nvSpPr>
        <p:spPr bwMode="auto">
          <a:xfrm>
            <a:off x="10025839" y="5606689"/>
            <a:ext cx="340519" cy="561181"/>
          </a:xfrm>
          <a:custGeom>
            <a:avLst/>
            <a:gdLst>
              <a:gd name="T0" fmla="*/ 91 w 182"/>
              <a:gd name="T1" fmla="*/ 0 h 299"/>
              <a:gd name="T2" fmla="*/ 0 w 182"/>
              <a:gd name="T3" fmla="*/ 21 h 299"/>
              <a:gd name="T4" fmla="*/ 0 w 182"/>
              <a:gd name="T5" fmla="*/ 278 h 299"/>
              <a:gd name="T6" fmla="*/ 91 w 182"/>
              <a:gd name="T7" fmla="*/ 299 h 299"/>
              <a:gd name="T8" fmla="*/ 182 w 182"/>
              <a:gd name="T9" fmla="*/ 278 h 299"/>
              <a:gd name="T10" fmla="*/ 182 w 182"/>
              <a:gd name="T11" fmla="*/ 21 h 299"/>
              <a:gd name="T12" fmla="*/ 91 w 182"/>
              <a:gd name="T13" fmla="*/ 0 h 299"/>
              <a:gd name="T14" fmla="*/ 91 w 182"/>
              <a:gd name="T15" fmla="*/ 34 h 299"/>
              <a:gd name="T16" fmla="*/ 14 w 182"/>
              <a:gd name="T17" fmla="*/ 20 h 299"/>
              <a:gd name="T18" fmla="*/ 91 w 182"/>
              <a:gd name="T19" fmla="*/ 6 h 299"/>
              <a:gd name="T20" fmla="*/ 168 w 182"/>
              <a:gd name="T21" fmla="*/ 20 h 299"/>
              <a:gd name="T22" fmla="*/ 91 w 182"/>
              <a:gd name="T23" fmla="*/ 3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99">
                <a:moveTo>
                  <a:pt x="91" y="0"/>
                </a:moveTo>
                <a:cubicBezTo>
                  <a:pt x="57" y="0"/>
                  <a:pt x="0" y="4"/>
                  <a:pt x="0" y="21"/>
                </a:cubicBezTo>
                <a:cubicBezTo>
                  <a:pt x="0" y="121"/>
                  <a:pt x="0" y="278"/>
                  <a:pt x="0" y="278"/>
                </a:cubicBezTo>
                <a:cubicBezTo>
                  <a:pt x="0" y="294"/>
                  <a:pt x="57" y="299"/>
                  <a:pt x="91" y="299"/>
                </a:cubicBezTo>
                <a:cubicBezTo>
                  <a:pt x="125" y="299"/>
                  <a:pt x="182" y="294"/>
                  <a:pt x="182" y="278"/>
                </a:cubicBezTo>
                <a:cubicBezTo>
                  <a:pt x="182" y="17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38"/>
          <p:cNvSpPr>
            <a:spLocks noEditPoints="1"/>
          </p:cNvSpPr>
          <p:nvPr/>
        </p:nvSpPr>
        <p:spPr bwMode="auto">
          <a:xfrm>
            <a:off x="10869612" y="5606689"/>
            <a:ext cx="340519" cy="561181"/>
          </a:xfrm>
          <a:custGeom>
            <a:avLst/>
            <a:gdLst>
              <a:gd name="T0" fmla="*/ 91 w 182"/>
              <a:gd name="T1" fmla="*/ 0 h 299"/>
              <a:gd name="T2" fmla="*/ 0 w 182"/>
              <a:gd name="T3" fmla="*/ 21 h 299"/>
              <a:gd name="T4" fmla="*/ 0 w 182"/>
              <a:gd name="T5" fmla="*/ 278 h 299"/>
              <a:gd name="T6" fmla="*/ 91 w 182"/>
              <a:gd name="T7" fmla="*/ 299 h 299"/>
              <a:gd name="T8" fmla="*/ 182 w 182"/>
              <a:gd name="T9" fmla="*/ 278 h 299"/>
              <a:gd name="T10" fmla="*/ 182 w 182"/>
              <a:gd name="T11" fmla="*/ 21 h 299"/>
              <a:gd name="T12" fmla="*/ 91 w 182"/>
              <a:gd name="T13" fmla="*/ 0 h 299"/>
              <a:gd name="T14" fmla="*/ 91 w 182"/>
              <a:gd name="T15" fmla="*/ 34 h 299"/>
              <a:gd name="T16" fmla="*/ 14 w 182"/>
              <a:gd name="T17" fmla="*/ 20 h 299"/>
              <a:gd name="T18" fmla="*/ 91 w 182"/>
              <a:gd name="T19" fmla="*/ 6 h 299"/>
              <a:gd name="T20" fmla="*/ 168 w 182"/>
              <a:gd name="T21" fmla="*/ 20 h 299"/>
              <a:gd name="T22" fmla="*/ 91 w 182"/>
              <a:gd name="T23" fmla="*/ 3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99">
                <a:moveTo>
                  <a:pt x="91" y="0"/>
                </a:moveTo>
                <a:cubicBezTo>
                  <a:pt x="57" y="0"/>
                  <a:pt x="0" y="4"/>
                  <a:pt x="0" y="21"/>
                </a:cubicBezTo>
                <a:cubicBezTo>
                  <a:pt x="0" y="121"/>
                  <a:pt x="0" y="278"/>
                  <a:pt x="0" y="278"/>
                </a:cubicBezTo>
                <a:cubicBezTo>
                  <a:pt x="0" y="294"/>
                  <a:pt x="57" y="299"/>
                  <a:pt x="91" y="299"/>
                </a:cubicBezTo>
                <a:cubicBezTo>
                  <a:pt x="125" y="299"/>
                  <a:pt x="182" y="294"/>
                  <a:pt x="182" y="278"/>
                </a:cubicBezTo>
                <a:cubicBezTo>
                  <a:pt x="182" y="17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Rectangle 76"/>
          <p:cNvSpPr/>
          <p:nvPr>
            <p:custDataLst>
              <p:tags r:id="rId14"/>
            </p:custDataLst>
          </p:nvPr>
        </p:nvSpPr>
        <p:spPr>
          <a:xfrm>
            <a:off x="4429056" y="4685943"/>
            <a:ext cx="1554480" cy="4247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lnSpc>
                <a:spcPct val="90000"/>
              </a:lnSpc>
              <a:spcBef>
                <a:spcPct val="0"/>
              </a:spcBef>
              <a:spcAft>
                <a:spcPct val="0"/>
              </a:spcAft>
            </a:pPr>
            <a:r>
              <a:rPr lang="en-US" sz="1200" dirty="0">
                <a:ln>
                  <a:solidFill>
                    <a:schemeClr val="bg1">
                      <a:alpha val="0"/>
                    </a:schemeClr>
                  </a:solidFill>
                </a:ln>
                <a:solidFill>
                  <a:srgbClr val="595959"/>
                </a:solidFill>
              </a:rPr>
              <a:t>Hadoop On Windows Server</a:t>
            </a:r>
          </a:p>
        </p:txBody>
      </p:sp>
      <p:sp>
        <p:nvSpPr>
          <p:cNvPr id="76" name="Rectangle 75"/>
          <p:cNvSpPr/>
          <p:nvPr>
            <p:custDataLst>
              <p:tags r:id="rId15"/>
            </p:custDataLst>
          </p:nvPr>
        </p:nvSpPr>
        <p:spPr>
          <a:xfrm>
            <a:off x="3005481" y="4685943"/>
            <a:ext cx="1554480" cy="4247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lnSpc>
                <a:spcPct val="90000"/>
              </a:lnSpc>
              <a:spcBef>
                <a:spcPct val="0"/>
              </a:spcBef>
              <a:spcAft>
                <a:spcPct val="0"/>
              </a:spcAft>
            </a:pPr>
            <a:r>
              <a:rPr lang="en-US" sz="1200" dirty="0">
                <a:ln>
                  <a:solidFill>
                    <a:schemeClr val="bg1">
                      <a:alpha val="0"/>
                    </a:schemeClr>
                  </a:solidFill>
                </a:ln>
                <a:solidFill>
                  <a:srgbClr val="595959"/>
                </a:solidFill>
              </a:rPr>
              <a:t>Hadoop On </a:t>
            </a:r>
            <a:br>
              <a:rPr lang="en-US" sz="1200" dirty="0">
                <a:ln>
                  <a:solidFill>
                    <a:schemeClr val="bg1">
                      <a:alpha val="0"/>
                    </a:schemeClr>
                  </a:solidFill>
                </a:ln>
                <a:solidFill>
                  <a:srgbClr val="595959"/>
                </a:solidFill>
              </a:rPr>
            </a:br>
            <a:r>
              <a:rPr lang="en-US" sz="1200" dirty="0" smtClean="0">
                <a:ln>
                  <a:solidFill>
                    <a:schemeClr val="bg1">
                      <a:alpha val="0"/>
                    </a:schemeClr>
                  </a:solidFill>
                </a:ln>
                <a:solidFill>
                  <a:srgbClr val="595959"/>
                </a:solidFill>
              </a:rPr>
              <a:t>Microsoft Azure</a:t>
            </a:r>
            <a:endParaRPr lang="en-US" sz="1200" dirty="0">
              <a:ln>
                <a:solidFill>
                  <a:schemeClr val="bg1">
                    <a:alpha val="0"/>
                  </a:schemeClr>
                </a:solidFill>
              </a:ln>
              <a:solidFill>
                <a:srgbClr val="595959"/>
              </a:solidFill>
            </a:endParaRPr>
          </a:p>
        </p:txBody>
      </p:sp>
      <p:grpSp>
        <p:nvGrpSpPr>
          <p:cNvPr id="124" name="Group 123"/>
          <p:cNvGrpSpPr/>
          <p:nvPr/>
        </p:nvGrpSpPr>
        <p:grpSpPr bwMode="black">
          <a:xfrm>
            <a:off x="4859514" y="3931128"/>
            <a:ext cx="693565" cy="714009"/>
            <a:chOff x="3422650" y="3467107"/>
            <a:chExt cx="533400" cy="549268"/>
          </a:xfrm>
          <a:solidFill>
            <a:srgbClr val="FFFFFF"/>
          </a:solidFill>
        </p:grpSpPr>
        <p:sp>
          <p:nvSpPr>
            <p:cNvPr id="125" name="Freeform 82"/>
            <p:cNvSpPr>
              <a:spLocks noEditPoints="1"/>
            </p:cNvSpPr>
            <p:nvPr/>
          </p:nvSpPr>
          <p:spPr bwMode="black">
            <a:xfrm>
              <a:off x="3422650" y="3467107"/>
              <a:ext cx="533400" cy="533401"/>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86"/>
            <p:cNvSpPr>
              <a:spLocks noEditPoints="1"/>
            </p:cNvSpPr>
            <p:nvPr/>
          </p:nvSpPr>
          <p:spPr bwMode="black">
            <a:xfrm>
              <a:off x="3422650" y="3873500"/>
              <a:ext cx="168275" cy="142875"/>
            </a:xfrm>
            <a:custGeom>
              <a:avLst/>
              <a:gdLst>
                <a:gd name="T0" fmla="*/ 682 w 694"/>
                <a:gd name="T1" fmla="*/ 58 h 588"/>
                <a:gd name="T2" fmla="*/ 694 w 694"/>
                <a:gd name="T3" fmla="*/ 26 h 588"/>
                <a:gd name="T4" fmla="*/ 694 w 694"/>
                <a:gd name="T5" fmla="*/ 18 h 588"/>
                <a:gd name="T6" fmla="*/ 676 w 694"/>
                <a:gd name="T7" fmla="*/ 0 h 588"/>
                <a:gd name="T8" fmla="*/ 18 w 694"/>
                <a:gd name="T9" fmla="*/ 0 h 588"/>
                <a:gd name="T10" fmla="*/ 0 w 694"/>
                <a:gd name="T11" fmla="*/ 18 h 588"/>
                <a:gd name="T12" fmla="*/ 0 w 694"/>
                <a:gd name="T13" fmla="*/ 26 h 588"/>
                <a:gd name="T14" fmla="*/ 11 w 694"/>
                <a:gd name="T15" fmla="*/ 58 h 588"/>
                <a:gd name="T16" fmla="*/ 98 w 694"/>
                <a:gd name="T17" fmla="*/ 160 h 588"/>
                <a:gd name="T18" fmla="*/ 128 w 694"/>
                <a:gd name="T19" fmla="*/ 174 h 588"/>
                <a:gd name="T20" fmla="*/ 565 w 694"/>
                <a:gd name="T21" fmla="*/ 174 h 588"/>
                <a:gd name="T22" fmla="*/ 595 w 694"/>
                <a:gd name="T23" fmla="*/ 160 h 588"/>
                <a:gd name="T24" fmla="*/ 682 w 694"/>
                <a:gd name="T25" fmla="*/ 58 h 588"/>
                <a:gd name="T26" fmla="*/ 387 w 694"/>
                <a:gd name="T27" fmla="*/ 588 h 588"/>
                <a:gd name="T28" fmla="*/ 387 w 694"/>
                <a:gd name="T29" fmla="*/ 579 h 588"/>
                <a:gd name="T30" fmla="*/ 518 w 694"/>
                <a:gd name="T31" fmla="*/ 579 h 588"/>
                <a:gd name="T32" fmla="*/ 591 w 694"/>
                <a:gd name="T33" fmla="*/ 507 h 588"/>
                <a:gd name="T34" fmla="*/ 591 w 694"/>
                <a:gd name="T35" fmla="*/ 272 h 588"/>
                <a:gd name="T36" fmla="*/ 518 w 694"/>
                <a:gd name="T37" fmla="*/ 199 h 588"/>
                <a:gd name="T38" fmla="*/ 175 w 694"/>
                <a:gd name="T39" fmla="*/ 199 h 588"/>
                <a:gd name="T40" fmla="*/ 103 w 694"/>
                <a:gd name="T41" fmla="*/ 272 h 588"/>
                <a:gd name="T42" fmla="*/ 103 w 694"/>
                <a:gd name="T43" fmla="*/ 507 h 588"/>
                <a:gd name="T44" fmla="*/ 175 w 694"/>
                <a:gd name="T45" fmla="*/ 579 h 588"/>
                <a:gd name="T46" fmla="*/ 307 w 694"/>
                <a:gd name="T47" fmla="*/ 579 h 588"/>
                <a:gd name="T48" fmla="*/ 307 w 694"/>
                <a:gd name="T49" fmla="*/ 588 h 588"/>
                <a:gd name="T50" fmla="*/ 387 w 694"/>
                <a:gd name="T51" fmla="*/ 588 h 588"/>
                <a:gd name="T52" fmla="*/ 175 w 694"/>
                <a:gd name="T53" fmla="*/ 537 h 588"/>
                <a:gd name="T54" fmla="*/ 145 w 694"/>
                <a:gd name="T55" fmla="*/ 507 h 588"/>
                <a:gd name="T56" fmla="*/ 145 w 694"/>
                <a:gd name="T57" fmla="*/ 272 h 588"/>
                <a:gd name="T58" fmla="*/ 175 w 694"/>
                <a:gd name="T59" fmla="*/ 242 h 588"/>
                <a:gd name="T60" fmla="*/ 518 w 694"/>
                <a:gd name="T61" fmla="*/ 242 h 588"/>
                <a:gd name="T62" fmla="*/ 549 w 694"/>
                <a:gd name="T63" fmla="*/ 272 h 588"/>
                <a:gd name="T64" fmla="*/ 549 w 694"/>
                <a:gd name="T65" fmla="*/ 507 h 588"/>
                <a:gd name="T66" fmla="*/ 518 w 694"/>
                <a:gd name="T67" fmla="*/ 537 h 588"/>
                <a:gd name="T68" fmla="*/ 175 w 694"/>
                <a:gd name="T69" fmla="*/ 53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4" h="588">
                  <a:moveTo>
                    <a:pt x="682" y="58"/>
                  </a:moveTo>
                  <a:cubicBezTo>
                    <a:pt x="689" y="51"/>
                    <a:pt x="694" y="36"/>
                    <a:pt x="694" y="26"/>
                  </a:cubicBezTo>
                  <a:cubicBezTo>
                    <a:pt x="694" y="18"/>
                    <a:pt x="694" y="18"/>
                    <a:pt x="694" y="18"/>
                  </a:cubicBezTo>
                  <a:cubicBezTo>
                    <a:pt x="694" y="8"/>
                    <a:pt x="686" y="0"/>
                    <a:pt x="676" y="0"/>
                  </a:cubicBezTo>
                  <a:cubicBezTo>
                    <a:pt x="18" y="0"/>
                    <a:pt x="18" y="0"/>
                    <a:pt x="18" y="0"/>
                  </a:cubicBezTo>
                  <a:cubicBezTo>
                    <a:pt x="8" y="0"/>
                    <a:pt x="0" y="8"/>
                    <a:pt x="0" y="18"/>
                  </a:cubicBezTo>
                  <a:cubicBezTo>
                    <a:pt x="0" y="26"/>
                    <a:pt x="0" y="26"/>
                    <a:pt x="0" y="26"/>
                  </a:cubicBezTo>
                  <a:cubicBezTo>
                    <a:pt x="0" y="36"/>
                    <a:pt x="5" y="51"/>
                    <a:pt x="11" y="58"/>
                  </a:cubicBezTo>
                  <a:cubicBezTo>
                    <a:pt x="98" y="160"/>
                    <a:pt x="98" y="160"/>
                    <a:pt x="98" y="160"/>
                  </a:cubicBezTo>
                  <a:cubicBezTo>
                    <a:pt x="105" y="168"/>
                    <a:pt x="118" y="174"/>
                    <a:pt x="128" y="174"/>
                  </a:cubicBezTo>
                  <a:cubicBezTo>
                    <a:pt x="565" y="174"/>
                    <a:pt x="565" y="174"/>
                    <a:pt x="565" y="174"/>
                  </a:cubicBezTo>
                  <a:cubicBezTo>
                    <a:pt x="575" y="174"/>
                    <a:pt x="589" y="168"/>
                    <a:pt x="595" y="160"/>
                  </a:cubicBezTo>
                  <a:lnTo>
                    <a:pt x="682" y="58"/>
                  </a:lnTo>
                  <a:close/>
                  <a:moveTo>
                    <a:pt x="387" y="588"/>
                  </a:moveTo>
                  <a:cubicBezTo>
                    <a:pt x="387" y="582"/>
                    <a:pt x="387" y="579"/>
                    <a:pt x="387" y="579"/>
                  </a:cubicBezTo>
                  <a:cubicBezTo>
                    <a:pt x="518" y="579"/>
                    <a:pt x="518" y="579"/>
                    <a:pt x="518" y="579"/>
                  </a:cubicBezTo>
                  <a:cubicBezTo>
                    <a:pt x="558" y="579"/>
                    <a:pt x="591" y="547"/>
                    <a:pt x="591" y="507"/>
                  </a:cubicBezTo>
                  <a:cubicBezTo>
                    <a:pt x="591" y="272"/>
                    <a:pt x="591" y="272"/>
                    <a:pt x="591" y="272"/>
                  </a:cubicBezTo>
                  <a:cubicBezTo>
                    <a:pt x="591" y="232"/>
                    <a:pt x="558" y="199"/>
                    <a:pt x="518" y="199"/>
                  </a:cubicBezTo>
                  <a:cubicBezTo>
                    <a:pt x="175" y="199"/>
                    <a:pt x="175" y="199"/>
                    <a:pt x="175" y="199"/>
                  </a:cubicBezTo>
                  <a:cubicBezTo>
                    <a:pt x="135" y="199"/>
                    <a:pt x="103" y="232"/>
                    <a:pt x="103" y="272"/>
                  </a:cubicBezTo>
                  <a:cubicBezTo>
                    <a:pt x="103" y="507"/>
                    <a:pt x="103" y="507"/>
                    <a:pt x="103" y="507"/>
                  </a:cubicBezTo>
                  <a:cubicBezTo>
                    <a:pt x="103" y="547"/>
                    <a:pt x="135" y="579"/>
                    <a:pt x="175" y="579"/>
                  </a:cubicBezTo>
                  <a:cubicBezTo>
                    <a:pt x="307" y="579"/>
                    <a:pt x="307" y="579"/>
                    <a:pt x="307" y="579"/>
                  </a:cubicBezTo>
                  <a:cubicBezTo>
                    <a:pt x="307" y="579"/>
                    <a:pt x="307" y="582"/>
                    <a:pt x="307" y="588"/>
                  </a:cubicBezTo>
                  <a:lnTo>
                    <a:pt x="387" y="588"/>
                  </a:lnTo>
                  <a:close/>
                  <a:moveTo>
                    <a:pt x="175" y="537"/>
                  </a:moveTo>
                  <a:cubicBezTo>
                    <a:pt x="159" y="537"/>
                    <a:pt x="145" y="523"/>
                    <a:pt x="145" y="507"/>
                  </a:cubicBezTo>
                  <a:cubicBezTo>
                    <a:pt x="145" y="272"/>
                    <a:pt x="145" y="272"/>
                    <a:pt x="145" y="272"/>
                  </a:cubicBezTo>
                  <a:cubicBezTo>
                    <a:pt x="145" y="255"/>
                    <a:pt x="159" y="242"/>
                    <a:pt x="175" y="242"/>
                  </a:cubicBezTo>
                  <a:cubicBezTo>
                    <a:pt x="518" y="242"/>
                    <a:pt x="518" y="242"/>
                    <a:pt x="518" y="242"/>
                  </a:cubicBezTo>
                  <a:cubicBezTo>
                    <a:pt x="535" y="242"/>
                    <a:pt x="549" y="255"/>
                    <a:pt x="549" y="272"/>
                  </a:cubicBezTo>
                  <a:cubicBezTo>
                    <a:pt x="549" y="507"/>
                    <a:pt x="549" y="507"/>
                    <a:pt x="549" y="507"/>
                  </a:cubicBezTo>
                  <a:cubicBezTo>
                    <a:pt x="549" y="523"/>
                    <a:pt x="535" y="537"/>
                    <a:pt x="518" y="537"/>
                  </a:cubicBezTo>
                  <a:lnTo>
                    <a:pt x="175" y="53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27" name="Group 126"/>
          <p:cNvGrpSpPr/>
          <p:nvPr/>
        </p:nvGrpSpPr>
        <p:grpSpPr>
          <a:xfrm>
            <a:off x="3202659" y="3938096"/>
            <a:ext cx="1160125" cy="700910"/>
            <a:chOff x="214313" y="2174875"/>
            <a:chExt cx="990600" cy="598488"/>
          </a:xfrm>
        </p:grpSpPr>
        <p:sp>
          <p:nvSpPr>
            <p:cNvPr id="128"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6270176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PowerMap</a:t>
            </a:r>
            <a:endParaRPr lang="en-US" dirty="0"/>
          </a:p>
        </p:txBody>
      </p:sp>
      <p:pic>
        <p:nvPicPr>
          <p:cNvPr id="3" name="Picture 2"/>
          <p:cNvPicPr>
            <a:picLocks noChangeAspect="1"/>
          </p:cNvPicPr>
          <p:nvPr/>
        </p:nvPicPr>
        <p:blipFill>
          <a:blip r:embed="rId2"/>
          <a:stretch>
            <a:fillRect/>
          </a:stretch>
        </p:blipFill>
        <p:spPr>
          <a:xfrm>
            <a:off x="519113" y="976498"/>
            <a:ext cx="10661918" cy="5369982"/>
          </a:xfrm>
          <a:prstGeom prst="rect">
            <a:avLst/>
          </a:prstGeom>
        </p:spPr>
      </p:pic>
    </p:spTree>
    <p:extLst>
      <p:ext uri="{BB962C8B-B14F-4D97-AF65-F5344CB8AC3E}">
        <p14:creationId xmlns:p14="http://schemas.microsoft.com/office/powerpoint/2010/main" val="1897214000"/>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58657" y="166735"/>
            <a:ext cx="11375046" cy="1378644"/>
          </a:xfrm>
        </p:spPr>
        <p:txBody>
          <a:bodyPr/>
          <a:lstStyle/>
          <a:p>
            <a:r>
              <a:rPr lang="en-US" dirty="0" smtClean="0"/>
              <a:t>Enable your power tools</a:t>
            </a:r>
            <a:endParaRPr lang="en-US" dirty="0"/>
          </a:p>
        </p:txBody>
      </p:sp>
      <p:pic>
        <p:nvPicPr>
          <p:cNvPr id="3" name="Picture 2"/>
          <p:cNvPicPr>
            <a:picLocks noChangeAspect="1"/>
          </p:cNvPicPr>
          <p:nvPr/>
        </p:nvPicPr>
        <p:blipFill>
          <a:blip r:embed="rId2"/>
          <a:stretch>
            <a:fillRect/>
          </a:stretch>
        </p:blipFill>
        <p:spPr>
          <a:xfrm>
            <a:off x="1412152" y="1760560"/>
            <a:ext cx="9119648" cy="3631477"/>
          </a:xfrm>
          <a:prstGeom prst="rect">
            <a:avLst/>
          </a:prstGeom>
        </p:spPr>
      </p:pic>
    </p:spTree>
    <p:extLst>
      <p:ext uri="{BB962C8B-B14F-4D97-AF65-F5344CB8AC3E}">
        <p14:creationId xmlns:p14="http://schemas.microsoft.com/office/powerpoint/2010/main" val="4159067314"/>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07072" y="2100024"/>
            <a:ext cx="11155680" cy="1107996"/>
          </a:xfrm>
        </p:spPr>
        <p:txBody>
          <a:bodyPr/>
          <a:lstStyle/>
          <a:p>
            <a:r>
              <a:rPr lang="en-US" dirty="0" err="1" smtClean="0"/>
              <a:t>Layerscape</a:t>
            </a:r>
            <a:endParaRPr lang="en-US" dirty="0"/>
          </a:p>
        </p:txBody>
      </p:sp>
    </p:spTree>
    <p:extLst>
      <p:ext uri="{BB962C8B-B14F-4D97-AF65-F5344CB8AC3E}">
        <p14:creationId xmlns:p14="http://schemas.microsoft.com/office/powerpoint/2010/main" val="274072849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Excel Power Tools</a:t>
            </a:r>
          </a:p>
        </p:txBody>
      </p:sp>
      <p:sp>
        <p:nvSpPr>
          <p:cNvPr id="3" name="Text Placeholder 2"/>
          <p:cNvSpPr>
            <a:spLocks noGrp="1"/>
          </p:cNvSpPr>
          <p:nvPr>
            <p:ph type="body" sz="quarter" idx="10"/>
          </p:nvPr>
        </p:nvSpPr>
        <p:spPr>
          <a:xfrm>
            <a:off x="520565" y="1448315"/>
            <a:ext cx="11146110" cy="4154727"/>
          </a:xfrm>
        </p:spPr>
        <p:txBody>
          <a:bodyPr/>
          <a:lstStyle/>
          <a:p>
            <a:r>
              <a:rPr lang="en-US" sz="3599" dirty="0"/>
              <a:t>Learning objectives – what you will learn:</a:t>
            </a:r>
          </a:p>
          <a:p>
            <a:pPr marL="574503" lvl="0" indent="-571329">
              <a:buFont typeface="Arial" pitchFamily="34" charset="0"/>
              <a:buChar char="•"/>
            </a:pPr>
            <a:r>
              <a:rPr lang="en-US" sz="2800" dirty="0"/>
              <a:t>Designing data analysis services that can be viewed from Excel or the </a:t>
            </a:r>
            <a:r>
              <a:rPr lang="en-US" sz="2800" dirty="0" smtClean="0"/>
              <a:t>browser</a:t>
            </a:r>
          </a:p>
          <a:p>
            <a:pPr marL="1830216" lvl="2" indent="-571329">
              <a:buFont typeface="Arial" pitchFamily="34" charset="0"/>
              <a:buChar char="•"/>
            </a:pPr>
            <a:r>
              <a:rPr lang="en-US" dirty="0">
                <a:latin typeface="Segoe UI Light" panose="020B0502040204020203" pitchFamily="34" charset="0"/>
                <a:cs typeface="Segoe UI Light" panose="020B0502040204020203" pitchFamily="34" charset="0"/>
              </a:rPr>
              <a:t>Power Pivot – analytics</a:t>
            </a:r>
          </a:p>
          <a:p>
            <a:pPr marL="1830216" lvl="2" indent="-571329">
              <a:buFont typeface="Arial" pitchFamily="34" charset="0"/>
              <a:buChar char="•"/>
            </a:pPr>
            <a:r>
              <a:rPr lang="en-US" dirty="0">
                <a:latin typeface="Segoe UI Light" panose="020B0502040204020203" pitchFamily="34" charset="0"/>
                <a:cs typeface="Segoe UI Light" panose="020B0502040204020203" pitchFamily="34" charset="0"/>
              </a:rPr>
              <a:t>Power Map – geospatial</a:t>
            </a:r>
          </a:p>
          <a:p>
            <a:pPr marL="1830216" lvl="2" indent="-571329">
              <a:buFont typeface="Arial" pitchFamily="34" charset="0"/>
              <a:buChar char="•"/>
            </a:pPr>
            <a:r>
              <a:rPr lang="en-US" dirty="0">
                <a:latin typeface="Segoe UI Light" panose="020B0502040204020203" pitchFamily="34" charset="0"/>
                <a:cs typeface="Segoe UI Light" panose="020B0502040204020203" pitchFamily="34" charset="0"/>
              </a:rPr>
              <a:t>Power View – visualization </a:t>
            </a:r>
          </a:p>
          <a:p>
            <a:pPr marL="1830216" lvl="2" indent="-571329">
              <a:buFont typeface="Arial" pitchFamily="34" charset="0"/>
              <a:buChar char="•"/>
            </a:pPr>
            <a:r>
              <a:rPr lang="en-US" dirty="0">
                <a:latin typeface="Segoe UI Light" panose="020B0502040204020203" pitchFamily="34" charset="0"/>
                <a:cs typeface="Segoe UI Light" panose="020B0502040204020203" pitchFamily="34" charset="0"/>
              </a:rPr>
              <a:t>Power Query – discovery, query, transformation and </a:t>
            </a:r>
            <a:r>
              <a:rPr lang="en-US" dirty="0" err="1" smtClean="0">
                <a:latin typeface="Segoe UI Light" panose="020B0502040204020203" pitchFamily="34" charset="0"/>
                <a:cs typeface="Segoe UI Light" panose="020B0502040204020203" pitchFamily="34" charset="0"/>
              </a:rPr>
              <a:t>mashup</a:t>
            </a:r>
            <a:endParaRPr lang="en-US" dirty="0" smtClean="0">
              <a:latin typeface="Segoe UI Light" panose="020B0502040204020203" pitchFamily="34" charset="0"/>
              <a:cs typeface="Segoe UI Light" panose="020B0502040204020203" pitchFamily="34" charset="0"/>
            </a:endParaRPr>
          </a:p>
          <a:p>
            <a:pPr marL="1830216" lvl="2" indent="-571329">
              <a:buFont typeface="Arial" pitchFamily="34" charset="0"/>
              <a:buChar char="•"/>
            </a:pPr>
            <a:r>
              <a:rPr lang="en-US" dirty="0" smtClean="0">
                <a:latin typeface="Segoe UI Light" panose="020B0502040204020203" pitchFamily="34" charset="0"/>
                <a:cs typeface="Segoe UI Light" panose="020B0502040204020203" pitchFamily="34" charset="0"/>
              </a:rPr>
              <a:t>Others</a:t>
            </a:r>
            <a:endParaRPr lang="en-US" dirty="0">
              <a:latin typeface="Segoe UI Light" panose="020B0502040204020203" pitchFamily="34" charset="0"/>
              <a:cs typeface="Segoe UI Light" panose="020B0502040204020203" pitchFamily="34" charset="0"/>
            </a:endParaRPr>
          </a:p>
          <a:p>
            <a:pPr marL="1258887" lvl="2" indent="0">
              <a:buNone/>
            </a:pPr>
            <a:endParaRPr lang="en-US" sz="2800" dirty="0"/>
          </a:p>
          <a:p>
            <a:pPr marL="574503" indent="-571329">
              <a:buFont typeface="Arial" panose="020B0604020202020204" pitchFamily="34" charset="0"/>
              <a:buChar char="•"/>
            </a:pPr>
            <a:r>
              <a:rPr lang="en-US" sz="2799" dirty="0" smtClean="0"/>
              <a:t>Examples </a:t>
            </a:r>
            <a:r>
              <a:rPr lang="en-US" sz="2799" dirty="0"/>
              <a:t>of when this is useful for research scientists</a:t>
            </a:r>
          </a:p>
        </p:txBody>
      </p:sp>
    </p:spTree>
    <p:extLst>
      <p:ext uri="{BB962C8B-B14F-4D97-AF65-F5344CB8AC3E}">
        <p14:creationId xmlns:p14="http://schemas.microsoft.com/office/powerpoint/2010/main" val="349938266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a:t>
            </a:r>
            <a:endParaRPr lang="en-US" dirty="0"/>
          </a:p>
        </p:txBody>
      </p:sp>
      <p:sp>
        <p:nvSpPr>
          <p:cNvPr id="3" name="Text Placeholder 2"/>
          <p:cNvSpPr>
            <a:spLocks noGrp="1"/>
          </p:cNvSpPr>
          <p:nvPr>
            <p:ph type="body" sz="quarter" idx="10"/>
          </p:nvPr>
        </p:nvSpPr>
        <p:spPr>
          <a:xfrm>
            <a:off x="519112" y="1417319"/>
            <a:ext cx="11149013" cy="3416320"/>
          </a:xfrm>
        </p:spPr>
        <p:txBody>
          <a:bodyPr/>
          <a:lstStyle/>
          <a:p>
            <a:pPr marL="574675" indent="-571500">
              <a:buFont typeface="Arial" panose="020B0604020202020204" pitchFamily="34" charset="0"/>
              <a:buChar char="•"/>
            </a:pPr>
            <a:r>
              <a:rPr lang="en-US" dirty="0" err="1"/>
              <a:t>WorldWide</a:t>
            </a:r>
            <a:r>
              <a:rPr lang="en-US" dirty="0"/>
              <a:t> Telescope </a:t>
            </a:r>
            <a:r>
              <a:rPr lang="en-US" dirty="0" err="1"/>
              <a:t>Layerscape</a:t>
            </a:r>
            <a:r>
              <a:rPr lang="en-US" dirty="0"/>
              <a:t> </a:t>
            </a:r>
            <a:r>
              <a:rPr lang="en-US" dirty="0" smtClean="0"/>
              <a:t>Application</a:t>
            </a:r>
          </a:p>
          <a:p>
            <a:pPr marL="1830388" lvl="2" indent="-571500">
              <a:buFont typeface="Arial" panose="020B0604020202020204" pitchFamily="34" charset="0"/>
              <a:buChar char="•"/>
            </a:pPr>
            <a:r>
              <a:rPr lang="en-US" dirty="0" smtClean="0"/>
              <a:t>Brings </a:t>
            </a:r>
            <a:r>
              <a:rPr lang="en-US" dirty="0"/>
              <a:t>your data into a powerful </a:t>
            </a:r>
            <a:r>
              <a:rPr lang="en-US" dirty="0" smtClean="0"/>
              <a:t>visualization </a:t>
            </a:r>
            <a:r>
              <a:rPr lang="en-US" dirty="0"/>
              <a:t>engine</a:t>
            </a:r>
            <a:endParaRPr lang="en-US" dirty="0" smtClean="0"/>
          </a:p>
          <a:p>
            <a:pPr marL="574675" indent="-571500">
              <a:buFont typeface="Arial" panose="020B0604020202020204" pitchFamily="34" charset="0"/>
              <a:buChar char="•"/>
            </a:pPr>
            <a:r>
              <a:rPr lang="en-US" dirty="0" err="1"/>
              <a:t>WorldWide</a:t>
            </a:r>
            <a:r>
              <a:rPr lang="en-US" dirty="0"/>
              <a:t> Telescope Add-in for </a:t>
            </a:r>
            <a:r>
              <a:rPr lang="en-US" dirty="0" smtClean="0"/>
              <a:t>Excel</a:t>
            </a:r>
          </a:p>
          <a:p>
            <a:pPr marL="1830388" lvl="2" indent="-571500">
              <a:buFont typeface="Arial" panose="020B0604020202020204" pitchFamily="34" charset="0"/>
              <a:buChar char="•"/>
            </a:pPr>
            <a:r>
              <a:rPr lang="en-US" dirty="0" smtClean="0"/>
              <a:t>Imports </a:t>
            </a:r>
            <a:r>
              <a:rPr lang="en-US" dirty="0"/>
              <a:t>data into </a:t>
            </a:r>
            <a:r>
              <a:rPr lang="en-US" dirty="0" err="1" smtClean="0"/>
              <a:t>Layerscape</a:t>
            </a:r>
            <a:endParaRPr lang="en-US" dirty="0"/>
          </a:p>
          <a:p>
            <a:pPr marL="574675" indent="-571500">
              <a:buFont typeface="Arial" panose="020B0604020202020204" pitchFamily="34" charset="0"/>
              <a:buChar char="•"/>
            </a:pPr>
            <a:r>
              <a:rPr lang="en-US" dirty="0" smtClean="0"/>
              <a:t>Cloud-Based Community</a:t>
            </a:r>
          </a:p>
          <a:p>
            <a:pPr marL="1830388" lvl="2" indent="-571500">
              <a:buFont typeface="Arial" panose="020B0604020202020204" pitchFamily="34" charset="0"/>
              <a:buChar char="•"/>
            </a:pPr>
            <a:r>
              <a:rPr lang="en-US" dirty="0" smtClean="0"/>
              <a:t>Shares </a:t>
            </a:r>
            <a:r>
              <a:rPr lang="en-US" dirty="0"/>
              <a:t>data, visualizations, </a:t>
            </a:r>
            <a:r>
              <a:rPr lang="en-US" dirty="0" smtClean="0"/>
              <a:t>stories</a:t>
            </a:r>
            <a:endParaRPr lang="en-US" dirty="0"/>
          </a:p>
        </p:txBody>
      </p:sp>
    </p:spTree>
    <p:extLst>
      <p:ext uri="{BB962C8B-B14F-4D97-AF65-F5344CB8AC3E}">
        <p14:creationId xmlns:p14="http://schemas.microsoft.com/office/powerpoint/2010/main" val="54312850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4813" y="152400"/>
            <a:ext cx="3381375" cy="299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8613" y="4213085"/>
            <a:ext cx="8763000" cy="2547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2" y="179295"/>
            <a:ext cx="5303744" cy="296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598613" y="3447335"/>
            <a:ext cx="9479455" cy="461665"/>
          </a:xfrm>
          <a:prstGeom prst="rect">
            <a:avLst/>
          </a:prstGeom>
          <a:noFill/>
        </p:spPr>
        <p:txBody>
          <a:bodyPr wrap="none" rtlCol="0">
            <a:spAutoFit/>
          </a:bodyPr>
          <a:lstStyle/>
          <a:p>
            <a:r>
              <a:rPr lang="en-US" dirty="0"/>
              <a:t>Global plate tectonics, seismicity near Samoa, subduction near Japan</a:t>
            </a:r>
          </a:p>
        </p:txBody>
      </p:sp>
    </p:spTree>
    <p:extLst>
      <p:ext uri="{BB962C8B-B14F-4D97-AF65-F5344CB8AC3E}">
        <p14:creationId xmlns:p14="http://schemas.microsoft.com/office/powerpoint/2010/main" val="271934686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149985" y="801173"/>
            <a:ext cx="10519535" cy="535235"/>
          </a:xfrm>
          <a:prstGeom prst="rect">
            <a:avLst/>
          </a:prstGeom>
          <a:noFill/>
        </p:spPr>
        <p:txBody>
          <a:bodyPr wrap="square" lIns="20408" tIns="10204" rIns="20408" bIns="10204" rtlCol="0">
            <a:spAutoFit/>
          </a:bodyPr>
          <a:lstStyle/>
          <a:p>
            <a:r>
              <a:rPr lang="en-US" sz="3344" dirty="0">
                <a:solidFill>
                  <a:schemeClr val="bg1"/>
                </a:solidFill>
                <a:latin typeface="Segoe Light"/>
                <a:cs typeface="Segoe Light"/>
              </a:rPr>
              <a:t>ESSI Services: Binding Layerscape to </a:t>
            </a:r>
            <a:r>
              <a:rPr lang="en-US" sz="3344" dirty="0" err="1">
                <a:solidFill>
                  <a:schemeClr val="bg1"/>
                </a:solidFill>
                <a:latin typeface="Segoe Light"/>
                <a:cs typeface="Segoe Light"/>
              </a:rPr>
              <a:t>FetchClimate</a:t>
            </a:r>
            <a:endParaRPr lang="en-US" sz="3344" dirty="0">
              <a:solidFill>
                <a:schemeClr val="bg1"/>
              </a:solidFill>
              <a:latin typeface="Segoe Light"/>
              <a:cs typeface="Segoe Light"/>
            </a:endParaRPr>
          </a:p>
        </p:txBody>
      </p:sp>
      <p:sp>
        <p:nvSpPr>
          <p:cNvPr id="169" name="Rectangle 168"/>
          <p:cNvSpPr/>
          <p:nvPr/>
        </p:nvSpPr>
        <p:spPr>
          <a:xfrm>
            <a:off x="1221422" y="2299796"/>
            <a:ext cx="1639744" cy="409792"/>
          </a:xfrm>
          <a:prstGeom prst="rect">
            <a:avLst/>
          </a:prstGeom>
        </p:spPr>
        <p:txBody>
          <a:bodyPr wrap="none">
            <a:spAutoFit/>
          </a:bodyPr>
          <a:lstStyle/>
          <a:p>
            <a:r>
              <a:rPr lang="en-GB" sz="2063" dirty="0"/>
              <a:t>Excel Add-In</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9985" y="1741170"/>
            <a:ext cx="408170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8735" y="1907857"/>
            <a:ext cx="3936933" cy="159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60422" y="3936983"/>
            <a:ext cx="2286636" cy="1683343"/>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Group 3"/>
          <p:cNvGrpSpPr/>
          <p:nvPr/>
        </p:nvGrpSpPr>
        <p:grpSpPr>
          <a:xfrm>
            <a:off x="3182898" y="3936983"/>
            <a:ext cx="5024438" cy="2304385"/>
            <a:chOff x="15849600" y="5884769"/>
            <a:chExt cx="16078200" cy="7374031"/>
          </a:xfrm>
        </p:grpSpPr>
        <p:pic>
          <p:nvPicPr>
            <p:cNvPr id="102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49600" y="7543800"/>
              <a:ext cx="9508578"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012400" y="5884769"/>
              <a:ext cx="8915400" cy="5933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 name="Oval 4"/>
          <p:cNvSpPr/>
          <p:nvPr/>
        </p:nvSpPr>
        <p:spPr>
          <a:xfrm>
            <a:off x="4491129" y="1823814"/>
            <a:ext cx="551499" cy="504532"/>
          </a:xfrm>
          <a:prstGeom prst="ellipse">
            <a:avLst/>
          </a:prstGeom>
          <a:noFill/>
          <a:ln w="762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50"/>
          </a:p>
        </p:txBody>
      </p:sp>
      <p:sp>
        <p:nvSpPr>
          <p:cNvPr id="113" name="Rectangle 112"/>
          <p:cNvSpPr/>
          <p:nvPr/>
        </p:nvSpPr>
        <p:spPr>
          <a:xfrm>
            <a:off x="3293109" y="2225357"/>
            <a:ext cx="1280254" cy="727122"/>
          </a:xfrm>
          <a:prstGeom prst="rect">
            <a:avLst/>
          </a:prstGeom>
        </p:spPr>
        <p:txBody>
          <a:bodyPr wrap="square">
            <a:spAutoFit/>
          </a:bodyPr>
          <a:lstStyle/>
          <a:p>
            <a:pPr algn="ctr"/>
            <a:r>
              <a:rPr lang="en-GB" sz="1375" dirty="0"/>
              <a:t>‘one-click demo’</a:t>
            </a:r>
          </a:p>
          <a:p>
            <a:pPr algn="ctr"/>
            <a:r>
              <a:rPr lang="en-GB" sz="1375" dirty="0"/>
              <a:t>(5 steps)</a:t>
            </a:r>
          </a:p>
        </p:txBody>
      </p:sp>
      <p:cxnSp>
        <p:nvCxnSpPr>
          <p:cNvPr id="7" name="Straight Arrow Connector 6"/>
          <p:cNvCxnSpPr>
            <a:stCxn id="5" idx="6"/>
          </p:cNvCxnSpPr>
          <p:nvPr/>
        </p:nvCxnSpPr>
        <p:spPr>
          <a:xfrm>
            <a:off x="5042628" y="2076080"/>
            <a:ext cx="1346107" cy="327346"/>
          </a:xfrm>
          <a:prstGeom prst="straightConnector1">
            <a:avLst/>
          </a:prstGeom>
          <a:ln w="57150">
            <a:solidFill>
              <a:srgbClr val="CC3300"/>
            </a:solidFill>
            <a:tailEnd type="arrow"/>
          </a:ln>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p:nvPr/>
        </p:nvCxnSpPr>
        <p:spPr>
          <a:xfrm flipH="1" flipV="1">
            <a:off x="5031422" y="2217420"/>
            <a:ext cx="1357313" cy="330276"/>
          </a:xfrm>
          <a:prstGeom prst="straightConnector1">
            <a:avLst/>
          </a:prstGeom>
          <a:ln w="57150">
            <a:solidFill>
              <a:srgbClr val="0000FF"/>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031"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61598" y="2525163"/>
            <a:ext cx="235148" cy="9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97922" y="2843306"/>
            <a:ext cx="2498824" cy="103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52289" y="3545492"/>
            <a:ext cx="2180412" cy="738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5" name="Straight Arrow Connector 114"/>
          <p:cNvCxnSpPr/>
          <p:nvPr/>
        </p:nvCxnSpPr>
        <p:spPr>
          <a:xfrm>
            <a:off x="4850640" y="2336027"/>
            <a:ext cx="0" cy="507279"/>
          </a:xfrm>
          <a:prstGeom prst="straightConnector1">
            <a:avLst/>
          </a:prstGeom>
          <a:ln w="57150">
            <a:solidFill>
              <a:srgbClr val="CC3300"/>
            </a:solidFill>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flipH="1">
            <a:off x="2578734" y="2947427"/>
            <a:ext cx="1119188" cy="598065"/>
          </a:xfrm>
          <a:prstGeom prst="straightConnector1">
            <a:avLst/>
          </a:prstGeom>
          <a:ln w="57150">
            <a:solidFill>
              <a:srgbClr val="0000FF"/>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2618514" y="4283679"/>
            <a:ext cx="519814" cy="357188"/>
          </a:xfrm>
          <a:prstGeom prst="straightConnector1">
            <a:avLst/>
          </a:prstGeom>
          <a:ln w="57150">
            <a:solidFill>
              <a:srgbClr val="0000FF"/>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5495766" y="1907858"/>
            <a:ext cx="285750" cy="2857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50" dirty="0"/>
              <a:t>1</a:t>
            </a:r>
          </a:p>
        </p:txBody>
      </p:sp>
      <p:sp>
        <p:nvSpPr>
          <p:cNvPr id="118" name="Oval 117"/>
          <p:cNvSpPr/>
          <p:nvPr/>
        </p:nvSpPr>
        <p:spPr>
          <a:xfrm>
            <a:off x="5567203" y="2404821"/>
            <a:ext cx="285750" cy="2857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50" dirty="0"/>
              <a:t>2</a:t>
            </a:r>
          </a:p>
        </p:txBody>
      </p:sp>
      <p:sp>
        <p:nvSpPr>
          <p:cNvPr id="119" name="Oval 118"/>
          <p:cNvSpPr/>
          <p:nvPr/>
        </p:nvSpPr>
        <p:spPr>
          <a:xfrm>
            <a:off x="4945937" y="2528811"/>
            <a:ext cx="285750" cy="2857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50" dirty="0"/>
              <a:t>3</a:t>
            </a:r>
          </a:p>
        </p:txBody>
      </p:sp>
      <p:sp>
        <p:nvSpPr>
          <p:cNvPr id="120" name="Oval 119"/>
          <p:cNvSpPr/>
          <p:nvPr/>
        </p:nvSpPr>
        <p:spPr>
          <a:xfrm>
            <a:off x="2920047" y="2930875"/>
            <a:ext cx="285750" cy="2857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50" dirty="0"/>
              <a:t>4</a:t>
            </a:r>
          </a:p>
        </p:txBody>
      </p:sp>
      <p:sp>
        <p:nvSpPr>
          <p:cNvPr id="121" name="Oval 120"/>
          <p:cNvSpPr/>
          <p:nvPr/>
        </p:nvSpPr>
        <p:spPr>
          <a:xfrm>
            <a:off x="2475639" y="4384358"/>
            <a:ext cx="285750" cy="2857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50" dirty="0"/>
              <a:t>5</a:t>
            </a:r>
          </a:p>
        </p:txBody>
      </p:sp>
      <p:sp>
        <p:nvSpPr>
          <p:cNvPr id="19" name="TextBox 18"/>
          <p:cNvSpPr txBox="1"/>
          <p:nvPr/>
        </p:nvSpPr>
        <p:spPr>
          <a:xfrm>
            <a:off x="8261984" y="5701982"/>
            <a:ext cx="2913063" cy="1034899"/>
          </a:xfrm>
          <a:prstGeom prst="rect">
            <a:avLst/>
          </a:prstGeom>
          <a:noFill/>
        </p:spPr>
        <p:txBody>
          <a:bodyPr wrap="square" rtlCol="0">
            <a:spAutoFit/>
          </a:bodyPr>
          <a:lstStyle/>
          <a:p>
            <a:r>
              <a:rPr lang="en-US" sz="875" b="1" dirty="0"/>
              <a:t>The n</a:t>
            </a:r>
            <a:r>
              <a:rPr lang="en-US" sz="875" b="1" baseline="30000" dirty="0"/>
              <a:t>2</a:t>
            </a:r>
            <a:r>
              <a:rPr lang="en-US" sz="875" b="1" dirty="0"/>
              <a:t> problem of system confederation</a:t>
            </a:r>
          </a:p>
          <a:p>
            <a:r>
              <a:rPr lang="en-US" sz="875" dirty="0"/>
              <a:t>The more things you bolt together, the more you pay for not having standard bolts. ESSI is an opportunity to use Standard Bolts but standardization is </a:t>
            </a:r>
            <a:r>
              <a:rPr lang="en-US" sz="875" i="1" dirty="0"/>
              <a:t>not </a:t>
            </a:r>
            <a:r>
              <a:rPr lang="en-US" sz="875" dirty="0"/>
              <a:t>our primary criterion for choosing collaborations or systems to confederate. Thus we negotiate our way through gaps and bridges with care…</a:t>
            </a:r>
          </a:p>
        </p:txBody>
      </p:sp>
      <p:sp>
        <p:nvSpPr>
          <p:cNvPr id="122" name="TextBox 121"/>
          <p:cNvSpPr txBox="1"/>
          <p:nvPr/>
        </p:nvSpPr>
        <p:spPr>
          <a:xfrm>
            <a:off x="1045348" y="4812983"/>
            <a:ext cx="2043814" cy="1842812"/>
          </a:xfrm>
          <a:prstGeom prst="rect">
            <a:avLst/>
          </a:prstGeom>
          <a:noFill/>
        </p:spPr>
        <p:txBody>
          <a:bodyPr wrap="square" rtlCol="0">
            <a:spAutoFit/>
          </a:bodyPr>
          <a:lstStyle/>
          <a:p>
            <a:r>
              <a:rPr lang="en-US" sz="875" b="1" dirty="0"/>
              <a:t>An important ESSI goal…</a:t>
            </a:r>
          </a:p>
          <a:p>
            <a:r>
              <a:rPr lang="en-US" sz="875" dirty="0"/>
              <a:t>…is to build internal consistency and connectivity between Microsoft Research Connections and the Computational Science Lab at MSR Cambridge. Here we show an example: Enabling a scientist to easily get a visual representation of climate data (from MSRC’s </a:t>
            </a:r>
            <a:r>
              <a:rPr lang="en-US" sz="875" b="1" i="1" dirty="0" err="1"/>
              <a:t>FetchClimate</a:t>
            </a:r>
            <a:r>
              <a:rPr lang="en-US" sz="875" b="1" i="1" dirty="0"/>
              <a:t> </a:t>
            </a:r>
            <a:r>
              <a:rPr lang="en-US" sz="875" dirty="0"/>
              <a:t>service) in the Worldwide Telescope app (from MRC). This happens via Layerscape ‘glue’: A button built in to the Excel Add In for WWT.</a:t>
            </a:r>
          </a:p>
        </p:txBody>
      </p:sp>
      <p:sp>
        <p:nvSpPr>
          <p:cNvPr id="123" name="TextBox 122"/>
          <p:cNvSpPr txBox="1"/>
          <p:nvPr/>
        </p:nvSpPr>
        <p:spPr>
          <a:xfrm>
            <a:off x="8301672" y="3605188"/>
            <a:ext cx="2627313" cy="496290"/>
          </a:xfrm>
          <a:prstGeom prst="rect">
            <a:avLst/>
          </a:prstGeom>
          <a:noFill/>
        </p:spPr>
        <p:txBody>
          <a:bodyPr wrap="square" rtlCol="0">
            <a:spAutoFit/>
          </a:bodyPr>
          <a:lstStyle/>
          <a:p>
            <a:pPr algn="ctr"/>
            <a:r>
              <a:rPr lang="en-US" sz="875" b="1" dirty="0"/>
              <a:t>Layerscape# </a:t>
            </a:r>
            <a:r>
              <a:rPr lang="en-US" sz="875" dirty="0"/>
              <a:t>(pronounced Layerscape-sharp) is the next version of Layerscape, acting as a cloud-map for ESSI.</a:t>
            </a:r>
          </a:p>
        </p:txBody>
      </p:sp>
      <p:sp>
        <p:nvSpPr>
          <p:cNvPr id="20" name="Left Brace 19"/>
          <p:cNvSpPr/>
          <p:nvPr/>
        </p:nvSpPr>
        <p:spPr>
          <a:xfrm>
            <a:off x="8174672" y="5699006"/>
            <a:ext cx="134938" cy="83676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750"/>
          </a:p>
        </p:txBody>
      </p:sp>
      <p:sp>
        <p:nvSpPr>
          <p:cNvPr id="124" name="TextBox 123"/>
          <p:cNvSpPr txBox="1"/>
          <p:nvPr/>
        </p:nvSpPr>
        <p:spPr>
          <a:xfrm>
            <a:off x="7281703" y="6032660"/>
            <a:ext cx="928688" cy="361637"/>
          </a:xfrm>
          <a:prstGeom prst="rect">
            <a:avLst/>
          </a:prstGeom>
          <a:noFill/>
        </p:spPr>
        <p:txBody>
          <a:bodyPr wrap="square" rtlCol="0">
            <a:spAutoFit/>
          </a:bodyPr>
          <a:lstStyle/>
          <a:p>
            <a:r>
              <a:rPr lang="en-US" sz="875" b="1" dirty="0"/>
              <a:t>(a bit of sociology)</a:t>
            </a:r>
            <a:endParaRPr lang="en-US" sz="875" dirty="0"/>
          </a:p>
        </p:txBody>
      </p:sp>
    </p:spTree>
    <p:extLst>
      <p:ext uri="{BB962C8B-B14F-4D97-AF65-F5344CB8AC3E}">
        <p14:creationId xmlns:p14="http://schemas.microsoft.com/office/powerpoint/2010/main" val="3419344219"/>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Layerscape</a:t>
            </a:r>
            <a:r>
              <a:rPr lang="en-US" dirty="0" smtClean="0"/>
              <a:t> Resources</a:t>
            </a:r>
            <a:endParaRPr lang="en-US" dirty="0"/>
          </a:p>
        </p:txBody>
      </p:sp>
      <p:sp>
        <p:nvSpPr>
          <p:cNvPr id="5" name="Text Placeholder 4"/>
          <p:cNvSpPr>
            <a:spLocks noGrp="1"/>
          </p:cNvSpPr>
          <p:nvPr>
            <p:ph type="body" sz="quarter" idx="10"/>
          </p:nvPr>
        </p:nvSpPr>
        <p:spPr>
          <a:xfrm>
            <a:off x="519112" y="1468119"/>
            <a:ext cx="11149013" cy="3539430"/>
          </a:xfrm>
        </p:spPr>
        <p:txBody>
          <a:bodyPr/>
          <a:lstStyle/>
          <a:p>
            <a:pPr fontAlgn="base"/>
            <a:r>
              <a:rPr lang="en-US" b="1" dirty="0">
                <a:hlinkClick r:id="rId2" tooltip="Worldwide Telescope home page"/>
              </a:rPr>
              <a:t>Worldwide Telescope </a:t>
            </a:r>
            <a:r>
              <a:rPr lang="en-US" dirty="0"/>
              <a:t> The universe in your computer!</a:t>
            </a:r>
          </a:p>
          <a:p>
            <a:pPr fontAlgn="base"/>
            <a:r>
              <a:rPr lang="en-US" b="1" dirty="0">
                <a:hlinkClick r:id="rId3" tooltip="Get started"/>
              </a:rPr>
              <a:t>Get Started</a:t>
            </a:r>
            <a:r>
              <a:rPr lang="en-US" dirty="0"/>
              <a:t> (research/education visualization)</a:t>
            </a:r>
          </a:p>
          <a:p>
            <a:pPr fontAlgn="base"/>
            <a:r>
              <a:rPr lang="en-US" b="1" dirty="0">
                <a:hlinkClick r:id="rId4" tooltip="Learn More"/>
              </a:rPr>
              <a:t>Learn More</a:t>
            </a:r>
            <a:r>
              <a:rPr lang="en-US" dirty="0"/>
              <a:t> (tools/resources guide page)</a:t>
            </a:r>
          </a:p>
          <a:p>
            <a:pPr fontAlgn="base"/>
            <a:r>
              <a:rPr lang="en-US" b="1" dirty="0">
                <a:solidFill>
                  <a:schemeClr val="accent2"/>
                </a:solidFill>
              </a:rPr>
              <a:t>VISUALIZE. EXPLORE. DISCOVER.</a:t>
            </a:r>
          </a:p>
          <a:p>
            <a:endParaRPr lang="en-US" dirty="0"/>
          </a:p>
        </p:txBody>
      </p:sp>
    </p:spTree>
    <p:extLst>
      <p:ext uri="{BB962C8B-B14F-4D97-AF65-F5344CB8AC3E}">
        <p14:creationId xmlns:p14="http://schemas.microsoft.com/office/powerpoint/2010/main" val="3527545781"/>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6572" y="2476440"/>
            <a:ext cx="11155680" cy="2369880"/>
          </a:xfrm>
        </p:spPr>
        <p:txBody>
          <a:bodyPr/>
          <a:lstStyle/>
          <a:p>
            <a:r>
              <a:rPr lang="en-US" dirty="0" err="1" smtClean="0"/>
              <a:t>DataNitro</a:t>
            </a:r>
            <a:r>
              <a:rPr lang="en-US" dirty="0" smtClean="0"/>
              <a:t>: </a:t>
            </a:r>
            <a:r>
              <a:rPr lang="en-US" sz="4800" b="1" dirty="0"/>
              <a:t>Script Excel with Python</a:t>
            </a:r>
          </a:p>
          <a:p>
            <a:endParaRPr lang="en-US" dirty="0"/>
          </a:p>
        </p:txBody>
      </p:sp>
    </p:spTree>
    <p:extLst>
      <p:ext uri="{BB962C8B-B14F-4D97-AF65-F5344CB8AC3E}">
        <p14:creationId xmlns:p14="http://schemas.microsoft.com/office/powerpoint/2010/main" val="3470131517"/>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Connecting Python and Excel</a:t>
            </a:r>
            <a:endParaRPr lang="en-US" dirty="0"/>
          </a:p>
        </p:txBody>
      </p:sp>
      <p:pic>
        <p:nvPicPr>
          <p:cNvPr id="7" name="Picture 6"/>
          <p:cNvPicPr>
            <a:picLocks noChangeAspect="1"/>
          </p:cNvPicPr>
          <p:nvPr/>
        </p:nvPicPr>
        <p:blipFill>
          <a:blip r:embed="rId3"/>
          <a:stretch>
            <a:fillRect/>
          </a:stretch>
        </p:blipFill>
        <p:spPr>
          <a:xfrm>
            <a:off x="519112" y="1734819"/>
            <a:ext cx="11149014" cy="2824481"/>
          </a:xfrm>
          <a:prstGeom prst="rect">
            <a:avLst/>
          </a:prstGeom>
        </p:spPr>
      </p:pic>
    </p:spTree>
    <p:extLst>
      <p:ext uri="{BB962C8B-B14F-4D97-AF65-F5344CB8AC3E}">
        <p14:creationId xmlns:p14="http://schemas.microsoft.com/office/powerpoint/2010/main" val="254463203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Text Placeholder 2"/>
          <p:cNvSpPr>
            <a:spLocks noGrp="1"/>
          </p:cNvSpPr>
          <p:nvPr>
            <p:ph type="body" sz="quarter" idx="10"/>
          </p:nvPr>
        </p:nvSpPr>
        <p:spPr>
          <a:xfrm>
            <a:off x="519112" y="1447799"/>
            <a:ext cx="11149013" cy="4662815"/>
          </a:xfrm>
        </p:spPr>
        <p:txBody>
          <a:bodyPr/>
          <a:lstStyle/>
          <a:p>
            <a:r>
              <a:rPr lang="en-US" dirty="0"/>
              <a:t>Power Query: </a:t>
            </a:r>
            <a:r>
              <a:rPr lang="en-US" dirty="0" smtClean="0"/>
              <a:t/>
            </a:r>
            <a:br>
              <a:rPr lang="en-US" dirty="0" smtClean="0"/>
            </a:br>
            <a:r>
              <a:rPr lang="en-US" dirty="0" smtClean="0">
                <a:hlinkClick r:id="rId2"/>
              </a:rPr>
              <a:t>http</a:t>
            </a:r>
            <a:r>
              <a:rPr lang="en-US" dirty="0">
                <a:hlinkClick r:id="rId2"/>
              </a:rPr>
              <a:t>://</a:t>
            </a:r>
            <a:r>
              <a:rPr lang="en-US" dirty="0" smtClean="0">
                <a:hlinkClick r:id="rId2"/>
              </a:rPr>
              <a:t>www.microsoft.com/en-us/download/confirmation.aspx?id=39379</a:t>
            </a:r>
            <a:endParaRPr lang="en-US" dirty="0" smtClean="0"/>
          </a:p>
          <a:p>
            <a:r>
              <a:rPr lang="en-US" dirty="0" smtClean="0"/>
              <a:t/>
            </a:r>
            <a:br>
              <a:rPr lang="en-US" dirty="0" smtClean="0"/>
            </a:br>
            <a:r>
              <a:rPr lang="en-US" dirty="0" smtClean="0"/>
              <a:t>Power </a:t>
            </a:r>
            <a:r>
              <a:rPr lang="en-US" dirty="0"/>
              <a:t>Map: </a:t>
            </a:r>
            <a:r>
              <a:rPr lang="en-US" dirty="0" smtClean="0"/>
              <a:t/>
            </a:r>
            <a:br>
              <a:rPr lang="en-US" dirty="0" smtClean="0"/>
            </a:br>
            <a:r>
              <a:rPr lang="en-US" dirty="0" smtClean="0">
                <a:hlinkClick r:id="rId3"/>
              </a:rPr>
              <a:t>http</a:t>
            </a:r>
            <a:r>
              <a:rPr lang="en-US" dirty="0">
                <a:hlinkClick r:id="rId3"/>
              </a:rPr>
              <a:t>://</a:t>
            </a:r>
            <a:r>
              <a:rPr lang="en-US" dirty="0" smtClean="0">
                <a:hlinkClick r:id="rId3"/>
              </a:rPr>
              <a:t>www.microsoft.com/en-us/download/details.aspx?id=38395</a:t>
            </a:r>
            <a:endParaRPr lang="en-US" dirty="0" smtClean="0"/>
          </a:p>
          <a:p>
            <a:endParaRPr lang="en-US" dirty="0" smtClean="0"/>
          </a:p>
        </p:txBody>
      </p:sp>
    </p:spTree>
    <p:extLst>
      <p:ext uri="{BB962C8B-B14F-4D97-AF65-F5344CB8AC3E}">
        <p14:creationId xmlns:p14="http://schemas.microsoft.com/office/powerpoint/2010/main" val="3881869691"/>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Excel Power Tools</a:t>
            </a:r>
          </a:p>
        </p:txBody>
      </p:sp>
      <p:sp>
        <p:nvSpPr>
          <p:cNvPr id="3" name="Text Placeholder 2"/>
          <p:cNvSpPr>
            <a:spLocks noGrp="1"/>
          </p:cNvSpPr>
          <p:nvPr>
            <p:ph type="body" sz="quarter" idx="10"/>
          </p:nvPr>
        </p:nvSpPr>
        <p:spPr>
          <a:xfrm>
            <a:off x="520565" y="1448315"/>
            <a:ext cx="11146110" cy="4154727"/>
          </a:xfrm>
        </p:spPr>
        <p:txBody>
          <a:bodyPr/>
          <a:lstStyle/>
          <a:p>
            <a:r>
              <a:rPr lang="en-US" sz="3599" dirty="0"/>
              <a:t>Learning objectives – what </a:t>
            </a:r>
            <a:r>
              <a:rPr lang="en-US" sz="3599" dirty="0" smtClean="0"/>
              <a:t>we have learned:</a:t>
            </a:r>
            <a:endParaRPr lang="en-US" sz="3599" dirty="0"/>
          </a:p>
          <a:p>
            <a:pPr marL="574503" lvl="0" indent="-571329">
              <a:buFont typeface="Arial" pitchFamily="34" charset="0"/>
              <a:buChar char="•"/>
            </a:pPr>
            <a:r>
              <a:rPr lang="en-US" sz="2800" dirty="0"/>
              <a:t>Designing data analysis services that can be viewed from Excel or the </a:t>
            </a:r>
            <a:r>
              <a:rPr lang="en-US" sz="2800" dirty="0" smtClean="0"/>
              <a:t>browser</a:t>
            </a:r>
          </a:p>
          <a:p>
            <a:pPr marL="1830216" lvl="2" indent="-571329">
              <a:buFont typeface="Arial" pitchFamily="34" charset="0"/>
              <a:buChar char="•"/>
            </a:pPr>
            <a:r>
              <a:rPr lang="en-US" dirty="0" smtClean="0">
                <a:latin typeface="Segoe UI Light" panose="020B0502040204020203" pitchFamily="34" charset="0"/>
                <a:cs typeface="Segoe UI Light" panose="020B0502040204020203" pitchFamily="34" charset="0"/>
              </a:rPr>
              <a:t>Power Pivot – analytics</a:t>
            </a:r>
          </a:p>
          <a:p>
            <a:pPr marL="1830216" lvl="2" indent="-571329">
              <a:buFont typeface="Arial" pitchFamily="34" charset="0"/>
              <a:buChar char="•"/>
            </a:pPr>
            <a:r>
              <a:rPr lang="en-US" dirty="0">
                <a:latin typeface="Segoe UI Light" panose="020B0502040204020203" pitchFamily="34" charset="0"/>
                <a:cs typeface="Segoe UI Light" panose="020B0502040204020203" pitchFamily="34" charset="0"/>
              </a:rPr>
              <a:t>Power </a:t>
            </a:r>
            <a:r>
              <a:rPr lang="en-US" dirty="0" smtClean="0">
                <a:latin typeface="Segoe UI Light" panose="020B0502040204020203" pitchFamily="34" charset="0"/>
                <a:cs typeface="Segoe UI Light" panose="020B0502040204020203" pitchFamily="34" charset="0"/>
              </a:rPr>
              <a:t>Map – geospatial</a:t>
            </a:r>
            <a:endParaRPr lang="en-US" dirty="0">
              <a:latin typeface="Segoe UI Light" panose="020B0502040204020203" pitchFamily="34" charset="0"/>
              <a:cs typeface="Segoe UI Light" panose="020B0502040204020203" pitchFamily="34" charset="0"/>
            </a:endParaRPr>
          </a:p>
          <a:p>
            <a:pPr marL="1830216" lvl="2" indent="-571329">
              <a:buFont typeface="Arial" pitchFamily="34" charset="0"/>
              <a:buChar char="•"/>
            </a:pPr>
            <a:r>
              <a:rPr lang="en-US" dirty="0" smtClean="0">
                <a:latin typeface="Segoe UI Light" panose="020B0502040204020203" pitchFamily="34" charset="0"/>
                <a:cs typeface="Segoe UI Light" panose="020B0502040204020203" pitchFamily="34" charset="0"/>
              </a:rPr>
              <a:t>Power View – visualization </a:t>
            </a:r>
          </a:p>
          <a:p>
            <a:pPr marL="1830216" lvl="2" indent="-571329">
              <a:buFont typeface="Arial" pitchFamily="34" charset="0"/>
              <a:buChar char="•"/>
            </a:pPr>
            <a:r>
              <a:rPr lang="en-US" dirty="0" smtClean="0">
                <a:latin typeface="Segoe UI Light" panose="020B0502040204020203" pitchFamily="34" charset="0"/>
                <a:cs typeface="Segoe UI Light" panose="020B0502040204020203" pitchFamily="34" charset="0"/>
              </a:rPr>
              <a:t>Power Query </a:t>
            </a:r>
            <a:r>
              <a:rPr lang="en-US" dirty="0">
                <a:latin typeface="Segoe UI Light" panose="020B0502040204020203" pitchFamily="34" charset="0"/>
                <a:cs typeface="Segoe UI Light" panose="020B0502040204020203" pitchFamily="34" charset="0"/>
              </a:rPr>
              <a:t>– discovery, query, transformation and </a:t>
            </a:r>
            <a:r>
              <a:rPr lang="en-US" dirty="0" err="1" smtClean="0">
                <a:latin typeface="Segoe UI Light" panose="020B0502040204020203" pitchFamily="34" charset="0"/>
                <a:cs typeface="Segoe UI Light" panose="020B0502040204020203" pitchFamily="34" charset="0"/>
              </a:rPr>
              <a:t>mashup</a:t>
            </a:r>
            <a:endParaRPr lang="en-US" dirty="0" smtClean="0">
              <a:latin typeface="Segoe UI Light" panose="020B0502040204020203" pitchFamily="34" charset="0"/>
              <a:cs typeface="Segoe UI Light" panose="020B0502040204020203" pitchFamily="34" charset="0"/>
            </a:endParaRPr>
          </a:p>
          <a:p>
            <a:pPr marL="1830216" lvl="2" indent="-571329">
              <a:buFont typeface="Arial" pitchFamily="34" charset="0"/>
              <a:buChar char="•"/>
            </a:pPr>
            <a:r>
              <a:rPr lang="en-US" dirty="0" smtClean="0">
                <a:latin typeface="Segoe UI Light" panose="020B0502040204020203" pitchFamily="34" charset="0"/>
                <a:cs typeface="Segoe UI Light" panose="020B0502040204020203" pitchFamily="34" charset="0"/>
              </a:rPr>
              <a:t>Others</a:t>
            </a:r>
          </a:p>
          <a:p>
            <a:pPr marL="1258887" lvl="2" indent="0">
              <a:buNone/>
            </a:pPr>
            <a:endParaRPr lang="en-US" sz="2800" dirty="0"/>
          </a:p>
          <a:p>
            <a:pPr marL="574503" indent="-571329">
              <a:buFont typeface="Arial" panose="020B0604020202020204" pitchFamily="34" charset="0"/>
              <a:buChar char="•"/>
            </a:pPr>
            <a:r>
              <a:rPr lang="en-US" sz="2799" dirty="0" smtClean="0"/>
              <a:t>Examples </a:t>
            </a:r>
            <a:r>
              <a:rPr lang="en-US" sz="2799" dirty="0"/>
              <a:t>of when this is useful for research scientists</a:t>
            </a:r>
          </a:p>
        </p:txBody>
      </p:sp>
    </p:spTree>
    <p:extLst>
      <p:ext uri="{BB962C8B-B14F-4D97-AF65-F5344CB8AC3E}">
        <p14:creationId xmlns:p14="http://schemas.microsoft.com/office/powerpoint/2010/main" val="3162459047"/>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581613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1"/>
          </p:nvPr>
        </p:nvSpPr>
        <p:spPr>
          <a:xfrm>
            <a:off x="3298323" y="2769597"/>
            <a:ext cx="8890502" cy="2209836"/>
          </a:xfrm>
        </p:spPr>
        <p:txBody>
          <a:bodyPr/>
          <a:lstStyle/>
          <a:p>
            <a:r>
              <a:rPr lang="en-US" sz="3600" dirty="0" smtClean="0"/>
              <a:t>Excel Power Tools (Pivot, Map, View, Query)</a:t>
            </a:r>
          </a:p>
          <a:p>
            <a:r>
              <a:rPr lang="en-US" sz="3600" dirty="0" err="1" smtClean="0"/>
              <a:t>LayerScape</a:t>
            </a:r>
            <a:r>
              <a:rPr lang="en-US" sz="3600" dirty="0"/>
              <a:t> </a:t>
            </a:r>
            <a:r>
              <a:rPr lang="en-US" sz="3600" dirty="0" smtClean="0"/>
              <a:t>– MSR Visualization Tool</a:t>
            </a:r>
            <a:endParaRPr lang="en-US" sz="3600" dirty="0"/>
          </a:p>
          <a:p>
            <a:r>
              <a:rPr lang="en-US" sz="3600" dirty="0" smtClean="0"/>
              <a:t>Data Nitro – Python + Excel</a:t>
            </a:r>
          </a:p>
        </p:txBody>
      </p:sp>
    </p:spTree>
    <p:extLst>
      <p:ext uri="{BB962C8B-B14F-4D97-AF65-F5344CB8AC3E}">
        <p14:creationId xmlns:p14="http://schemas.microsoft.com/office/powerpoint/2010/main" val="385144432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46709" y="1687768"/>
            <a:ext cx="9269166" cy="4132484"/>
            <a:chOff x="1031857" y="1925394"/>
            <a:chExt cx="8187459" cy="3674965"/>
          </a:xfrm>
        </p:grpSpPr>
        <p:sp>
          <p:nvSpPr>
            <p:cNvPr id="11" name="Rectangle 10"/>
            <p:cNvSpPr/>
            <p:nvPr/>
          </p:nvSpPr>
          <p:spPr bwMode="auto">
            <a:xfrm>
              <a:off x="1031857" y="1925394"/>
              <a:ext cx="1878374" cy="18155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61"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dirty="0" err="1" smtClean="0">
                  <a:gradFill>
                    <a:gsLst>
                      <a:gs pos="0">
                        <a:srgbClr val="FFFFFF"/>
                      </a:gs>
                      <a:gs pos="100000">
                        <a:srgbClr val="FFFFFF"/>
                      </a:gs>
                    </a:gsLst>
                    <a:lin ang="5400000" scaled="0"/>
                  </a:gradFill>
                  <a:ea typeface="Segoe UI" pitchFamily="34" charset="0"/>
                  <a:cs typeface="Segoe UI" pitchFamily="34" charset="0"/>
                </a:rPr>
                <a:t>PowerPivot</a:t>
              </a:r>
              <a:endParaRPr lang="en-US" dirty="0" smtClean="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(Excel)</a:t>
              </a: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Self-Service Analytics</a:t>
              </a:r>
            </a:p>
          </p:txBody>
        </p:sp>
        <p:grpSp>
          <p:nvGrpSpPr>
            <p:cNvPr id="19" name="Group 18"/>
            <p:cNvGrpSpPr/>
            <p:nvPr/>
          </p:nvGrpSpPr>
          <p:grpSpPr>
            <a:xfrm>
              <a:off x="7344604" y="3936068"/>
              <a:ext cx="1874712" cy="1664289"/>
              <a:chOff x="14930228" y="6605643"/>
              <a:chExt cx="3864969" cy="3864967"/>
            </a:xfrm>
          </p:grpSpPr>
          <p:sp>
            <p:nvSpPr>
              <p:cNvPr id="20" name="Rectangle 19"/>
              <p:cNvSpPr/>
              <p:nvPr/>
            </p:nvSpPr>
            <p:spPr bwMode="auto">
              <a:xfrm>
                <a:off x="14930228" y="6605643"/>
                <a:ext cx="3864969" cy="38649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61" fontAlgn="base">
                  <a:spcBef>
                    <a:spcPct val="0"/>
                  </a:spcBef>
                  <a:spcAft>
                    <a:spcPct val="0"/>
                  </a:spcAft>
                </a:pPr>
                <a:r>
                  <a:rPr lang="en-US" sz="2400" b="1"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Microsoft Distribution of </a:t>
                </a:r>
                <a:r>
                  <a:rPr lang="en-US" sz="2400" b="1" dirty="0" err="1">
                    <a:gradFill>
                      <a:gsLst>
                        <a:gs pos="0">
                          <a:srgbClr val="FFFFFF"/>
                        </a:gs>
                        <a:gs pos="100000">
                          <a:srgbClr val="FFFFFF"/>
                        </a:gs>
                      </a:gsLst>
                      <a:lin ang="5400000" scaled="0"/>
                    </a:gradFill>
                    <a:latin typeface="Segoe UI Light" pitchFamily="34" charset="0"/>
                    <a:ea typeface="Segoe UI" pitchFamily="34" charset="0"/>
                    <a:cs typeface="Segoe UI" pitchFamily="34" charset="0"/>
                  </a:rPr>
                  <a:t>Hadoop</a:t>
                </a:r>
                <a:endParaRPr lang="en-US" sz="2400" b="1"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pic>
            <p:nvPicPr>
              <p:cNvPr id="21" name="Picture 20" descr="C:\Users\Justin\Desktop\_Work_in_Progress\_MS\1444\hadoop rev.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55358" y="6721260"/>
                <a:ext cx="1934113" cy="1450206"/>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Rectangle 22"/>
            <p:cNvSpPr/>
            <p:nvPr/>
          </p:nvSpPr>
          <p:spPr bwMode="auto">
            <a:xfrm>
              <a:off x="3115168" y="3936068"/>
              <a:ext cx="1874712" cy="16642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61"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dirty="0" err="1" smtClean="0">
                  <a:gradFill>
                    <a:gsLst>
                      <a:gs pos="0">
                        <a:srgbClr val="FFFFFF"/>
                      </a:gs>
                      <a:gs pos="100000">
                        <a:srgbClr val="FFFFFF"/>
                      </a:gs>
                    </a:gsLst>
                    <a:lin ang="5400000" scaled="0"/>
                  </a:gradFill>
                  <a:ea typeface="Segoe UI" pitchFamily="34" charset="0"/>
                  <a:cs typeface="Segoe UI" pitchFamily="34" charset="0"/>
                </a:rPr>
                <a:t>PowerView</a:t>
              </a:r>
              <a:endParaRPr lang="en-US"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(Excel2013)</a:t>
              </a: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Data Visualization</a:t>
              </a:r>
            </a:p>
          </p:txBody>
        </p:sp>
      </p:grpSp>
      <p:sp>
        <p:nvSpPr>
          <p:cNvPr id="13" name="Rectangle 12"/>
          <p:cNvSpPr/>
          <p:nvPr/>
        </p:nvSpPr>
        <p:spPr bwMode="auto">
          <a:xfrm>
            <a:off x="3005262" y="1677234"/>
            <a:ext cx="2122394" cy="20521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61"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dirty="0">
                <a:gradFill>
                  <a:gsLst>
                    <a:gs pos="0">
                      <a:srgbClr val="FFFFFF"/>
                    </a:gs>
                    <a:gs pos="100000">
                      <a:srgbClr val="FFFFFF"/>
                    </a:gs>
                  </a:gsLst>
                  <a:lin ang="5400000" scaled="0"/>
                </a:gradFill>
                <a:latin typeface="Segoe UI" pitchFamily="34" charset="0"/>
                <a:ea typeface="Segoe UI" pitchFamily="34" charset="0"/>
                <a:cs typeface="Segoe UI" pitchFamily="34" charset="0"/>
              </a:rPr>
              <a:t>Power Query</a:t>
            </a:r>
          </a:p>
          <a:p>
            <a:pPr defTabSz="914061" fontAlgn="base">
              <a:spcBef>
                <a:spcPct val="0"/>
              </a:spcBef>
              <a:spcAft>
                <a:spcPct val="0"/>
              </a:spcAft>
            </a:pPr>
            <a:r>
              <a:rPr lang="en-US" dirty="0" smtClean="0">
                <a:solidFill>
                  <a:schemeClr val="bg1"/>
                </a:solidFill>
                <a:latin typeface="Segoe UI" pitchFamily="34" charset="0"/>
                <a:ea typeface="Segoe UI" pitchFamily="34" charset="0"/>
                <a:cs typeface="Segoe UI" pitchFamily="34" charset="0"/>
              </a:rPr>
              <a:t>(New)</a:t>
            </a:r>
            <a:endParaRPr lang="en-US" dirty="0">
              <a:solidFill>
                <a:schemeClr val="bg1"/>
              </a:solidFill>
              <a:latin typeface="Segoe UI" pitchFamily="34" charset="0"/>
              <a:ea typeface="Segoe UI" pitchFamily="34" charset="0"/>
              <a:cs typeface="Segoe UI" pitchFamily="34" charset="0"/>
            </a:endParaRPr>
          </a:p>
          <a:p>
            <a:pPr defTabSz="914061" fontAlgn="base">
              <a:spcBef>
                <a:spcPct val="0"/>
              </a:spcBef>
              <a:spcAft>
                <a:spcPct val="0"/>
              </a:spcAft>
            </a:pPr>
            <a:r>
              <a:rPr lang="en-US" sz="1800" dirty="0"/>
              <a:t>self-service data discovery, query, transformation and </a:t>
            </a:r>
            <a:r>
              <a:rPr lang="en-US" sz="1800" dirty="0" err="1"/>
              <a:t>mashup</a:t>
            </a:r>
            <a:endParaRPr lang="en-US" sz="20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4" name="Rectangle 13"/>
          <p:cNvSpPr/>
          <p:nvPr/>
        </p:nvSpPr>
        <p:spPr bwMode="auto">
          <a:xfrm>
            <a:off x="5357387" y="3948765"/>
            <a:ext cx="2122394" cy="18714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61" fontAlgn="base">
              <a:spcBef>
                <a:spcPct val="0"/>
              </a:spcBef>
              <a:spcAft>
                <a:spcPct val="0"/>
              </a:spcAft>
            </a:pPr>
            <a:r>
              <a:rPr lang="en-US" dirty="0" err="1" smtClean="0">
                <a:gradFill>
                  <a:gsLst>
                    <a:gs pos="0">
                      <a:srgbClr val="FFFFFF"/>
                    </a:gs>
                    <a:gs pos="100000">
                      <a:srgbClr val="FFFFFF"/>
                    </a:gs>
                  </a:gsLst>
                  <a:lin ang="5400000" scaled="0"/>
                </a:gradFill>
                <a:ea typeface="Segoe UI" pitchFamily="34" charset="0"/>
                <a:cs typeface="Segoe UI" pitchFamily="34" charset="0"/>
              </a:rPr>
              <a:t>PowerMap</a:t>
            </a:r>
            <a:endParaRPr lang="en-US"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(New)</a:t>
            </a:r>
          </a:p>
          <a:p>
            <a:pPr defTabSz="914061" fontAlgn="base">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Data </a:t>
            </a:r>
            <a:r>
              <a:rPr lang="en-US" sz="2400" dirty="0">
                <a:gradFill>
                  <a:gsLst>
                    <a:gs pos="0">
                      <a:srgbClr val="FFFFFF"/>
                    </a:gs>
                    <a:gs pos="100000">
                      <a:srgbClr val="FFFFFF"/>
                    </a:gs>
                  </a:gsLst>
                  <a:lin ang="5400000" scaled="0"/>
                </a:gradFill>
                <a:ea typeface="Segoe UI" pitchFamily="34" charset="0"/>
                <a:cs typeface="Segoe UI" pitchFamily="34" charset="0"/>
              </a:rPr>
              <a:t>Visualization</a:t>
            </a:r>
          </a:p>
        </p:txBody>
      </p:sp>
      <p:sp>
        <p:nvSpPr>
          <p:cNvPr id="15" name="Rectangle 14"/>
          <p:cNvSpPr/>
          <p:nvPr/>
        </p:nvSpPr>
        <p:spPr bwMode="auto">
          <a:xfrm>
            <a:off x="5357387" y="1672574"/>
            <a:ext cx="2122394" cy="2041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61"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Data Market Place</a:t>
            </a:r>
          </a:p>
        </p:txBody>
      </p:sp>
      <p:sp>
        <p:nvSpPr>
          <p:cNvPr id="16" name="Rectangle 15"/>
          <p:cNvSpPr/>
          <p:nvPr/>
        </p:nvSpPr>
        <p:spPr bwMode="auto">
          <a:xfrm>
            <a:off x="7764647" y="1687768"/>
            <a:ext cx="2126540" cy="20263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61"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Excel on HPC Cluster</a:t>
            </a:r>
          </a:p>
          <a:p>
            <a:pPr defTabSz="914061"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646709" y="3948762"/>
            <a:ext cx="2126540" cy="18714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61"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dirty="0" err="1" smtClean="0">
                <a:gradFill>
                  <a:gsLst>
                    <a:gs pos="0">
                      <a:srgbClr val="FFFFFF"/>
                    </a:gs>
                    <a:gs pos="100000">
                      <a:srgbClr val="FFFFFF"/>
                    </a:gs>
                  </a:gsLst>
                  <a:lin ang="5400000" scaled="0"/>
                </a:gradFill>
                <a:ea typeface="Segoe UI" pitchFamily="34" charset="0"/>
                <a:cs typeface="Segoe UI" pitchFamily="34" charset="0"/>
              </a:rPr>
              <a:t>StreamInsight</a:t>
            </a:r>
            <a:endParaRPr lang="en-US" dirty="0" smtClean="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Complex Event Processing</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Title 3"/>
          <p:cNvSpPr txBox="1">
            <a:spLocks/>
          </p:cNvSpPr>
          <p:nvPr/>
        </p:nvSpPr>
        <p:spPr>
          <a:xfrm>
            <a:off x="519112" y="574481"/>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lang="en-US" sz="4800" dirty="0" smtClean="0"/>
              <a:t>Big Data Tools</a:t>
            </a:r>
            <a:endParaRPr lang="en-US" sz="4800" dirty="0"/>
          </a:p>
        </p:txBody>
      </p:sp>
    </p:spTree>
    <p:extLst>
      <p:ext uri="{BB962C8B-B14F-4D97-AF65-F5344CB8AC3E}">
        <p14:creationId xmlns:p14="http://schemas.microsoft.com/office/powerpoint/2010/main" val="271960640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87394" y="1687354"/>
            <a:ext cx="10693401" cy="5170646"/>
          </a:xfrm>
        </p:spPr>
        <p:txBody>
          <a:bodyPr/>
          <a:lstStyle/>
          <a:p>
            <a:pPr lvl="0">
              <a:spcBef>
                <a:spcPts val="0"/>
              </a:spcBef>
            </a:pPr>
            <a:r>
              <a:rPr lang="en-GB" sz="2800" dirty="0"/>
              <a:t>C</a:t>
            </a:r>
            <a:r>
              <a:rPr lang="en-GB" sz="2800" dirty="0" smtClean="0"/>
              <a:t>reate </a:t>
            </a:r>
            <a:r>
              <a:rPr lang="en-GB" sz="2800" dirty="0"/>
              <a:t>compelling self-service </a:t>
            </a:r>
            <a:r>
              <a:rPr lang="en-GB" sz="2800" dirty="0" smtClean="0"/>
              <a:t>“business intelligence” (BI) solutions - </a:t>
            </a:r>
            <a:r>
              <a:rPr lang="en-US" sz="2800" dirty="0"/>
              <a:t> transform raw data into meaningful and useful information</a:t>
            </a:r>
            <a:endParaRPr lang="en-GB" sz="2800" dirty="0" smtClean="0"/>
          </a:p>
          <a:p>
            <a:pPr marL="0" lvl="0" indent="0">
              <a:spcBef>
                <a:spcPts val="0"/>
              </a:spcBef>
              <a:buNone/>
            </a:pPr>
            <a:r>
              <a:rPr lang="en-GB" sz="2800" dirty="0" smtClean="0"/>
              <a:t/>
            </a:r>
            <a:br>
              <a:rPr lang="en-GB" sz="2800" dirty="0" smtClean="0"/>
            </a:br>
            <a:r>
              <a:rPr lang="en-GB" sz="2800" dirty="0" smtClean="0"/>
              <a:t>Using Familiar </a:t>
            </a:r>
            <a:r>
              <a:rPr lang="en-GB" sz="2800" dirty="0"/>
              <a:t>Excel </a:t>
            </a:r>
            <a:r>
              <a:rPr lang="en-GB" sz="2800" dirty="0" smtClean="0"/>
              <a:t>Interface</a:t>
            </a:r>
          </a:p>
          <a:p>
            <a:pPr lvl="0">
              <a:spcBef>
                <a:spcPts val="0"/>
              </a:spcBef>
            </a:pPr>
            <a:endParaRPr lang="en-US" sz="2800" b="1" dirty="0" smtClean="0"/>
          </a:p>
          <a:p>
            <a:pPr marL="571500" indent="-571500">
              <a:spcBef>
                <a:spcPts val="0"/>
              </a:spcBef>
              <a:buFont typeface="Arial" pitchFamily="34" charset="0"/>
              <a:buChar char="•"/>
            </a:pPr>
            <a:r>
              <a:rPr lang="en-US" sz="2800" dirty="0" smtClean="0"/>
              <a:t>BI </a:t>
            </a:r>
            <a:r>
              <a:rPr lang="en-US" sz="2800" dirty="0"/>
              <a:t>Semantic </a:t>
            </a:r>
            <a:r>
              <a:rPr lang="en-US" sz="2800" dirty="0" smtClean="0"/>
              <a:t>Model</a:t>
            </a:r>
            <a:endParaRPr lang="en-US" sz="2800" dirty="0"/>
          </a:p>
          <a:p>
            <a:pPr marL="571500" indent="-571500">
              <a:spcBef>
                <a:spcPts val="0"/>
              </a:spcBef>
              <a:buFont typeface="Arial" pitchFamily="34" charset="0"/>
              <a:buChar char="•"/>
            </a:pPr>
            <a:r>
              <a:rPr lang="en-US" sz="2800" dirty="0" smtClean="0"/>
              <a:t>In memory compressed column store</a:t>
            </a:r>
          </a:p>
          <a:p>
            <a:pPr marL="571500" indent="-571500">
              <a:spcBef>
                <a:spcPts val="0"/>
              </a:spcBef>
              <a:buFont typeface="Arial" pitchFamily="34" charset="0"/>
              <a:buChar char="•"/>
            </a:pPr>
            <a:r>
              <a:rPr lang="en-US" sz="2800" dirty="0" smtClean="0"/>
              <a:t>Sophisticated </a:t>
            </a:r>
            <a:r>
              <a:rPr lang="en-US" sz="2800" dirty="0"/>
              <a:t>T</a:t>
            </a:r>
            <a:r>
              <a:rPr lang="en-US" sz="2800" dirty="0" smtClean="0"/>
              <a:t>ime Intelligence</a:t>
            </a:r>
          </a:p>
          <a:p>
            <a:pPr marL="571500" indent="-571500">
              <a:spcBef>
                <a:spcPts val="0"/>
              </a:spcBef>
              <a:buFont typeface="Arial" pitchFamily="34" charset="0"/>
              <a:buChar char="•"/>
            </a:pPr>
            <a:r>
              <a:rPr lang="en-US" sz="2800" dirty="0" err="1" smtClean="0"/>
              <a:t>Mashups</a:t>
            </a:r>
            <a:r>
              <a:rPr lang="en-US" sz="2800" dirty="0" smtClean="0"/>
              <a:t/>
            </a:r>
            <a:br>
              <a:rPr lang="en-US" sz="2800" dirty="0" smtClean="0"/>
            </a:br>
            <a:endParaRPr lang="en-US" sz="2800" dirty="0" smtClean="0"/>
          </a:p>
          <a:p>
            <a:pPr marL="571500" indent="-571500">
              <a:spcBef>
                <a:spcPts val="0"/>
              </a:spcBef>
              <a:buFont typeface="Arial" pitchFamily="34" charset="0"/>
              <a:buChar char="•"/>
            </a:pPr>
            <a:r>
              <a:rPr lang="en-US" sz="2800" dirty="0" smtClean="0"/>
              <a:t>Research scientists can benefit too</a:t>
            </a:r>
            <a:endParaRPr lang="en-US" sz="2800" dirty="0"/>
          </a:p>
          <a:p>
            <a:pPr>
              <a:spcBef>
                <a:spcPts val="0"/>
              </a:spcBef>
            </a:pPr>
            <a:endParaRPr lang="en-US" sz="2800" dirty="0" smtClean="0"/>
          </a:p>
        </p:txBody>
      </p:sp>
      <p:sp>
        <p:nvSpPr>
          <p:cNvPr id="2" name="Title 1"/>
          <p:cNvSpPr>
            <a:spLocks noGrp="1"/>
          </p:cNvSpPr>
          <p:nvPr>
            <p:ph type="title" idx="4294967295"/>
          </p:nvPr>
        </p:nvSpPr>
        <p:spPr>
          <a:xfrm>
            <a:off x="387394" y="285267"/>
            <a:ext cx="11149013" cy="747712"/>
          </a:xfrm>
        </p:spPr>
        <p:txBody>
          <a:bodyPr/>
          <a:lstStyle/>
          <a:p>
            <a:r>
              <a:rPr lang="en-US" dirty="0" smtClean="0">
                <a:solidFill>
                  <a:schemeClr val="bg1"/>
                </a:solidFill>
              </a:rPr>
              <a:t>What is PowerPivot?</a:t>
            </a:r>
            <a:endParaRPr lang="en-US" dirty="0">
              <a:solidFill>
                <a:schemeClr val="bg1"/>
              </a:solidFill>
            </a:endParaRPr>
          </a:p>
        </p:txBody>
      </p:sp>
      <p:pic>
        <p:nvPicPr>
          <p:cNvPr id="4" name="Picture 4" descr="C:\User Data\SQLBI\NewTemplate\Deck Gemini\3DArt\empower2.png"/>
          <p:cNvPicPr>
            <a:picLocks noChangeAspect="1" noChangeArrowheads="1"/>
          </p:cNvPicPr>
          <p:nvPr/>
        </p:nvPicPr>
        <p:blipFill>
          <a:blip r:embed="rId3" cstate="print"/>
          <a:stretch>
            <a:fillRect/>
          </a:stretch>
        </p:blipFill>
        <p:spPr bwMode="auto">
          <a:xfrm>
            <a:off x="7008575" y="3520280"/>
            <a:ext cx="4982885" cy="3032921"/>
          </a:xfrm>
          <a:prstGeom prst="rect">
            <a:avLst/>
          </a:prstGeom>
          <a:noFill/>
          <a:ln w="9525">
            <a:noFill/>
            <a:miter lim="800000"/>
            <a:headEnd/>
            <a:tailEnd/>
          </a:ln>
        </p:spPr>
      </p:pic>
    </p:spTree>
    <p:extLst>
      <p:ext uri="{BB962C8B-B14F-4D97-AF65-F5344CB8AC3E}">
        <p14:creationId xmlns:p14="http://schemas.microsoft.com/office/powerpoint/2010/main" val="217572166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41415" y="213733"/>
            <a:ext cx="11149013" cy="747712"/>
          </a:xfrm>
        </p:spPr>
        <p:txBody>
          <a:bodyPr/>
          <a:lstStyle/>
          <a:p>
            <a:r>
              <a:rPr lang="en-US" dirty="0" smtClean="0">
                <a:solidFill>
                  <a:schemeClr val="bg1"/>
                </a:solidFill>
              </a:rPr>
              <a:t>PowerPivot Versions</a:t>
            </a:r>
            <a:endParaRPr lang="en-US" dirty="0">
              <a:solidFill>
                <a:schemeClr val="bg1"/>
              </a:solidFill>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161" y="961445"/>
            <a:ext cx="10603522" cy="5232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7814897"/>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pPr lvl="0"/>
            <a:r>
              <a:rPr lang="en-US" sz="4800" smtClean="0"/>
              <a:t>Power View is an interactive data exploration and visual presentation experience</a:t>
            </a:r>
            <a:endParaRPr lang="en-US" sz="4800" dirty="0"/>
          </a:p>
        </p:txBody>
      </p:sp>
      <p:sp>
        <p:nvSpPr>
          <p:cNvPr id="2" name="Title 1"/>
          <p:cNvSpPr>
            <a:spLocks noGrp="1"/>
          </p:cNvSpPr>
          <p:nvPr>
            <p:ph type="title" idx="4294967295"/>
          </p:nvPr>
        </p:nvSpPr>
        <p:spPr>
          <a:xfrm>
            <a:off x="521208" y="298519"/>
            <a:ext cx="11149012" cy="747712"/>
          </a:xfrm>
        </p:spPr>
        <p:txBody>
          <a:bodyPr/>
          <a:lstStyle/>
          <a:p>
            <a:r>
              <a:rPr lang="en-US" dirty="0" smtClean="0">
                <a:solidFill>
                  <a:schemeClr val="bg1"/>
                </a:solidFill>
              </a:rPr>
              <a:t>What is Power View?</a:t>
            </a:r>
            <a:endParaRPr lang="en-US" dirty="0">
              <a:solidFill>
                <a:schemeClr val="bg1"/>
              </a:solidFill>
            </a:endParaRPr>
          </a:p>
        </p:txBody>
      </p:sp>
    </p:spTree>
    <p:extLst>
      <p:ext uri="{BB962C8B-B14F-4D97-AF65-F5344CB8AC3E}">
        <p14:creationId xmlns:p14="http://schemas.microsoft.com/office/powerpoint/2010/main" val="84764809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94123" y="215891"/>
            <a:ext cx="11149013" cy="747713"/>
          </a:xfrm>
        </p:spPr>
        <p:txBody>
          <a:bodyPr/>
          <a:lstStyle/>
          <a:p>
            <a:r>
              <a:rPr lang="en-US" dirty="0" smtClean="0">
                <a:solidFill>
                  <a:schemeClr val="bg1"/>
                </a:solidFill>
              </a:rPr>
              <a:t>SharePoint Architecture</a:t>
            </a:r>
            <a:endParaRPr lang="en-US" dirty="0">
              <a:solidFill>
                <a:schemeClr val="bg1"/>
              </a:solidFill>
            </a:endParaRPr>
          </a:p>
        </p:txBody>
      </p:sp>
      <p:pic>
        <p:nvPicPr>
          <p:cNvPr id="1026" name="Picture 2" descr="http://www.dreamstime.com/msn-people-icon-2-largethumb3848206.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9766" b="95703" l="9825" r="89825"/>
                    </a14:imgEffect>
                  </a14:imgLayer>
                </a14:imgProps>
              </a:ext>
              <a:ext uri="{28A0092B-C50C-407E-A947-70E740481C1C}">
                <a14:useLocalDpi xmlns:a14="http://schemas.microsoft.com/office/drawing/2010/main" val="0"/>
              </a:ext>
            </a:extLst>
          </a:blip>
          <a:srcRect/>
          <a:stretch>
            <a:fillRect/>
          </a:stretch>
        </p:blipFill>
        <p:spPr bwMode="auto">
          <a:xfrm>
            <a:off x="466821" y="1560693"/>
            <a:ext cx="1579960" cy="1062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1 Awareness\Events\Convergence\Graphics\Rectangle_LtBlue_small.png"/>
          <p:cNvPicPr>
            <a:picLocks noChangeAspect="1" noChangeArrowheads="1"/>
          </p:cNvPicPr>
          <p:nvPr/>
        </p:nvPicPr>
        <p:blipFill>
          <a:blip r:embed="rId5">
            <a:lum contrast="50000"/>
          </a:blip>
          <a:srcRect/>
          <a:stretch>
            <a:fillRect/>
          </a:stretch>
        </p:blipFill>
        <p:spPr bwMode="auto">
          <a:xfrm>
            <a:off x="1798773" y="1530784"/>
            <a:ext cx="7564126" cy="5168402"/>
          </a:xfrm>
          <a:prstGeom prst="rect">
            <a:avLst/>
          </a:prstGeom>
          <a:noFill/>
          <a:ln w="9525">
            <a:noFill/>
            <a:miter lim="800000"/>
            <a:headEnd/>
            <a:tailEnd/>
          </a:ln>
        </p:spPr>
      </p:pic>
      <p:pic>
        <p:nvPicPr>
          <p:cNvPr id="9" name="Picture 3" descr="C:\1 Awareness\Events\Convergence\Graphics\Rectangle_LtBlue_small.png"/>
          <p:cNvPicPr>
            <a:picLocks noChangeAspect="1" noChangeArrowheads="1"/>
          </p:cNvPicPr>
          <p:nvPr/>
        </p:nvPicPr>
        <p:blipFill>
          <a:blip r:embed="rId5">
            <a:lum contrast="50000"/>
          </a:blip>
          <a:srcRect/>
          <a:stretch>
            <a:fillRect/>
          </a:stretch>
        </p:blipFill>
        <p:spPr bwMode="auto">
          <a:xfrm>
            <a:off x="5858253" y="2268161"/>
            <a:ext cx="3080688" cy="3917910"/>
          </a:xfrm>
          <a:prstGeom prst="rect">
            <a:avLst/>
          </a:prstGeom>
          <a:noFill/>
          <a:ln w="25400">
            <a:noFill/>
            <a:miter lim="800000"/>
            <a:headEnd/>
            <a:tailEnd/>
          </a:ln>
        </p:spPr>
      </p:pic>
      <p:sp>
        <p:nvSpPr>
          <p:cNvPr id="12" name="Rounded Rectangle 11"/>
          <p:cNvSpPr/>
          <p:nvPr/>
        </p:nvSpPr>
        <p:spPr bwMode="auto">
          <a:xfrm>
            <a:off x="6593432" y="2877169"/>
            <a:ext cx="1909891" cy="597167"/>
          </a:xfrm>
          <a:prstGeom prst="roundRect">
            <a:avLst>
              <a:gd name="adj" fmla="val 19037"/>
            </a:avLst>
          </a:prstGeom>
          <a:gradFill>
            <a:gsLst>
              <a:gs pos="0">
                <a:schemeClr val="accent1">
                  <a:lumMod val="75000"/>
                  <a:alpha val="18000"/>
                </a:schemeClr>
              </a:gs>
              <a:gs pos="100000">
                <a:srgbClr val="FF9C00">
                  <a:alpha val="90000"/>
                </a:srgbClr>
              </a:gs>
            </a:gsLst>
            <a:lin ang="4500000" scaled="0"/>
          </a:gradFill>
          <a:ln w="22225">
            <a:gradFill flip="none" rotWithShape="1">
              <a:gsLst>
                <a:gs pos="0">
                  <a:schemeClr val="tx1"/>
                </a:gs>
                <a:gs pos="100000">
                  <a:srgbClr val="FFB676"/>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91436" tIns="45718" rIns="91436" bIns="45718" anchor="ctr"/>
          <a:lstStyle/>
          <a:p>
            <a:pPr algn="ctr" defTabSz="914099">
              <a:defRPr/>
            </a:pPr>
            <a:r>
              <a:rPr lang="en-US" sz="1400" dirty="0" smtClean="0">
                <a:solidFill>
                  <a:schemeClr val="bg1"/>
                </a:solidFill>
              </a:rPr>
              <a:t>RS Shared Service</a:t>
            </a:r>
            <a:endParaRPr lang="en-US" sz="1400" dirty="0">
              <a:solidFill>
                <a:schemeClr val="bg1"/>
              </a:solidFill>
            </a:endParaRPr>
          </a:p>
        </p:txBody>
      </p:sp>
      <p:sp>
        <p:nvSpPr>
          <p:cNvPr id="14" name="Rectangle 13"/>
          <p:cNvSpPr>
            <a:spLocks noChangeArrowheads="1"/>
          </p:cNvSpPr>
          <p:nvPr/>
        </p:nvSpPr>
        <p:spPr bwMode="auto">
          <a:xfrm>
            <a:off x="3627703" y="1712901"/>
            <a:ext cx="4579807" cy="317500"/>
          </a:xfrm>
          <a:prstGeom prst="rect">
            <a:avLst/>
          </a:prstGeom>
          <a:noFill/>
          <a:ln w="19050" cap="flat" cmpd="sng" algn="ctr">
            <a:noFill/>
            <a:prstDash val="solid"/>
            <a:miter lim="800000"/>
            <a:headEnd type="none" w="med" len="med"/>
            <a:tailEnd type="none" w="med" len="med"/>
          </a:ln>
          <a:effectLst/>
        </p:spPr>
        <p:txBody>
          <a:bodyPr wrap="none" lIns="91436" tIns="45718" rIns="91436" bIns="45718"/>
          <a:lstStyle/>
          <a:p>
            <a:pPr algn="ctr">
              <a:defRPr/>
            </a:pPr>
            <a:r>
              <a:rPr lang="en-US" sz="1700" dirty="0" smtClean="0">
                <a:solidFill>
                  <a:schemeClr val="bg1"/>
                </a:solidFill>
                <a:latin typeface="+mn-lt"/>
              </a:rPr>
              <a:t>SharePoin</a:t>
            </a:r>
            <a:r>
              <a:rPr lang="en-US" sz="1700" dirty="0" smtClean="0">
                <a:solidFill>
                  <a:schemeClr val="bg1"/>
                </a:solidFill>
              </a:rPr>
              <a:t>t Farm</a:t>
            </a:r>
            <a:endParaRPr lang="en-US" sz="1700" dirty="0">
              <a:solidFill>
                <a:schemeClr val="bg1"/>
              </a:solidFill>
            </a:endParaRPr>
          </a:p>
        </p:txBody>
      </p:sp>
      <p:sp>
        <p:nvSpPr>
          <p:cNvPr id="15" name="Rectangle 14"/>
          <p:cNvSpPr>
            <a:spLocks noChangeArrowheads="1"/>
          </p:cNvSpPr>
          <p:nvPr/>
        </p:nvSpPr>
        <p:spPr bwMode="auto">
          <a:xfrm>
            <a:off x="54362" y="3166975"/>
            <a:ext cx="2219297" cy="472920"/>
          </a:xfrm>
          <a:prstGeom prst="rect">
            <a:avLst/>
          </a:prstGeom>
          <a:noFill/>
          <a:ln w="9525" cap="flat" cmpd="sng" algn="ctr">
            <a:noFill/>
            <a:prstDash val="solid"/>
            <a:miter lim="800000"/>
            <a:headEnd type="none" w="med" len="med"/>
            <a:tailEnd type="none" w="med" len="med"/>
          </a:ln>
          <a:effectLst/>
        </p:spPr>
        <p:txBody>
          <a:bodyPr wrap="none" lIns="91436" tIns="45718" rIns="91436" bIns="45718" anchor="ctr"/>
          <a:lstStyle/>
          <a:p>
            <a:pPr algn="ctr" eaLnBrk="0" hangingPunct="0">
              <a:defRPr/>
            </a:pPr>
            <a:r>
              <a:rPr lang="en-US" sz="1500" dirty="0" smtClean="0">
                <a:solidFill>
                  <a:schemeClr val="bg1"/>
                </a:solidFill>
              </a:rPr>
              <a:t>Power View via Browser</a:t>
            </a:r>
            <a:endParaRPr lang="en-US" sz="1500" dirty="0">
              <a:solidFill>
                <a:schemeClr val="bg1"/>
              </a:solidFill>
            </a:endParaRPr>
          </a:p>
        </p:txBody>
      </p:sp>
      <p:sp>
        <p:nvSpPr>
          <p:cNvPr id="16" name="Rectangle 15"/>
          <p:cNvSpPr>
            <a:spLocks noChangeArrowheads="1"/>
          </p:cNvSpPr>
          <p:nvPr/>
        </p:nvSpPr>
        <p:spPr bwMode="auto">
          <a:xfrm>
            <a:off x="6626826" y="2383874"/>
            <a:ext cx="1909891" cy="457200"/>
          </a:xfrm>
          <a:prstGeom prst="rect">
            <a:avLst/>
          </a:prstGeom>
          <a:noFill/>
          <a:ln w="9525" cap="flat" cmpd="sng" algn="ctr">
            <a:noFill/>
            <a:prstDash val="solid"/>
            <a:miter lim="800000"/>
            <a:headEnd type="none" w="med" len="med"/>
            <a:tailEnd type="none" w="med" len="med"/>
          </a:ln>
          <a:effectLst/>
        </p:spPr>
        <p:txBody>
          <a:bodyPr wrap="none" lIns="91436" tIns="45718" rIns="91436" bIns="45718" anchor="ctr"/>
          <a:lstStyle/>
          <a:p>
            <a:pPr algn="ctr">
              <a:defRPr/>
            </a:pPr>
            <a:r>
              <a:rPr lang="en-US" sz="1400" dirty="0" smtClean="0">
                <a:solidFill>
                  <a:schemeClr val="bg1"/>
                </a:solidFill>
                <a:latin typeface="+mn-lt"/>
              </a:rPr>
              <a:t>App Server</a:t>
            </a:r>
            <a:endParaRPr lang="en-US" sz="1400" dirty="0">
              <a:solidFill>
                <a:schemeClr val="bg1"/>
              </a:solidFill>
              <a:latin typeface="+mn-lt"/>
            </a:endParaRPr>
          </a:p>
        </p:txBody>
      </p:sp>
      <p:sp>
        <p:nvSpPr>
          <p:cNvPr id="17" name="Rectangle 16"/>
          <p:cNvSpPr>
            <a:spLocks noChangeArrowheads="1"/>
          </p:cNvSpPr>
          <p:nvPr/>
        </p:nvSpPr>
        <p:spPr bwMode="auto">
          <a:xfrm>
            <a:off x="9798774" y="5728871"/>
            <a:ext cx="2328100" cy="457200"/>
          </a:xfrm>
          <a:prstGeom prst="rect">
            <a:avLst/>
          </a:prstGeom>
          <a:noFill/>
          <a:ln w="9525" cap="flat" cmpd="sng" algn="ctr">
            <a:noFill/>
            <a:prstDash val="solid"/>
            <a:miter lim="800000"/>
            <a:headEnd type="none" w="med" len="med"/>
            <a:tailEnd type="none" w="med" len="med"/>
          </a:ln>
          <a:effectLst/>
        </p:spPr>
        <p:txBody>
          <a:bodyPr wrap="none" lIns="76197" tIns="38098" rIns="76197" bIns="38098" anchor="ctr"/>
          <a:lstStyle/>
          <a:p>
            <a:pPr algn="ctr">
              <a:defRPr/>
            </a:pPr>
            <a:r>
              <a:rPr lang="en-US" sz="1300" dirty="0" smtClean="0">
                <a:solidFill>
                  <a:schemeClr val="bg1"/>
                </a:solidFill>
                <a:latin typeface="+mn-lt"/>
              </a:rPr>
              <a:t>Data sources</a:t>
            </a:r>
            <a:endParaRPr lang="en-US" sz="1300" dirty="0">
              <a:solidFill>
                <a:schemeClr val="bg1"/>
              </a:solidFill>
              <a:latin typeface="+mn-lt"/>
            </a:endParaRPr>
          </a:p>
        </p:txBody>
      </p:sp>
      <p:sp>
        <p:nvSpPr>
          <p:cNvPr id="22" name="Rounded Rectangle 21"/>
          <p:cNvSpPr/>
          <p:nvPr/>
        </p:nvSpPr>
        <p:spPr bwMode="auto">
          <a:xfrm>
            <a:off x="6572734" y="4674436"/>
            <a:ext cx="1909891" cy="701822"/>
          </a:xfrm>
          <a:prstGeom prst="roundRect">
            <a:avLst>
              <a:gd name="adj" fmla="val 19037"/>
            </a:avLst>
          </a:prstGeom>
          <a:gradFill>
            <a:gsLst>
              <a:gs pos="0">
                <a:schemeClr val="accent3">
                  <a:lumMod val="75000"/>
                </a:schemeClr>
              </a:gs>
              <a:gs pos="100000">
                <a:schemeClr val="accent3">
                  <a:lumMod val="40000"/>
                  <a:lumOff val="60000"/>
                </a:schemeClr>
              </a:gs>
            </a:gsLst>
            <a:lin ang="4500000" scaled="0"/>
          </a:gradFill>
          <a:ln w="22225">
            <a:gradFill flip="none" rotWithShape="1">
              <a:gsLst>
                <a:gs pos="0">
                  <a:schemeClr val="tx1"/>
                </a:gs>
                <a:gs pos="100000">
                  <a:schemeClr val="accent3">
                    <a:lumMod val="60000"/>
                    <a:lumOff val="40000"/>
                  </a:schemeClr>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91436" tIns="45718" rIns="91436" bIns="45718" anchor="ctr"/>
          <a:lstStyle/>
          <a:p>
            <a:pPr algn="ctr" defTabSz="914099">
              <a:defRPr/>
            </a:pPr>
            <a:r>
              <a:rPr lang="en-US" sz="1400" dirty="0" smtClean="0">
                <a:solidFill>
                  <a:schemeClr val="bg1"/>
                </a:solidFill>
              </a:rPr>
              <a:t>Analysis Services SP Integrated</a:t>
            </a:r>
            <a:endParaRPr lang="en-US" sz="1400" dirty="0">
              <a:solidFill>
                <a:schemeClr val="bg1"/>
              </a:solidFill>
            </a:endParaRPr>
          </a:p>
        </p:txBody>
      </p:sp>
      <p:sp>
        <p:nvSpPr>
          <p:cNvPr id="23" name="Rounded Rectangle 22"/>
          <p:cNvSpPr/>
          <p:nvPr/>
        </p:nvSpPr>
        <p:spPr bwMode="auto">
          <a:xfrm>
            <a:off x="6593432" y="3769235"/>
            <a:ext cx="1909891" cy="597167"/>
          </a:xfrm>
          <a:prstGeom prst="roundRect">
            <a:avLst>
              <a:gd name="adj" fmla="val 19037"/>
            </a:avLst>
          </a:prstGeom>
          <a:gradFill>
            <a:gsLst>
              <a:gs pos="0">
                <a:schemeClr val="accent3">
                  <a:lumMod val="75000"/>
                </a:schemeClr>
              </a:gs>
              <a:gs pos="100000">
                <a:schemeClr val="accent3">
                  <a:lumMod val="40000"/>
                  <a:lumOff val="60000"/>
                </a:schemeClr>
              </a:gs>
            </a:gsLst>
            <a:lin ang="4500000" scaled="0"/>
          </a:gradFill>
          <a:ln w="22225">
            <a:gradFill flip="none" rotWithShape="1">
              <a:gsLst>
                <a:gs pos="0">
                  <a:schemeClr val="tx1"/>
                </a:gs>
                <a:gs pos="100000">
                  <a:schemeClr val="accent3">
                    <a:lumMod val="60000"/>
                    <a:lumOff val="40000"/>
                  </a:schemeClr>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91436" tIns="45718" rIns="91436" bIns="45718" anchor="ctr"/>
          <a:lstStyle/>
          <a:p>
            <a:pPr algn="ctr" defTabSz="914099"/>
            <a:r>
              <a:rPr lang="en-US" sz="1400" dirty="0" err="1">
                <a:solidFill>
                  <a:schemeClr val="bg1"/>
                </a:solidFill>
              </a:rPr>
              <a:t>PowerPivot</a:t>
            </a:r>
            <a:endParaRPr lang="en-US" sz="1400" dirty="0">
              <a:solidFill>
                <a:schemeClr val="bg1"/>
              </a:solidFill>
            </a:endParaRPr>
          </a:p>
          <a:p>
            <a:pPr algn="ctr" defTabSz="914099"/>
            <a:r>
              <a:rPr lang="en-US" sz="1400" dirty="0">
                <a:solidFill>
                  <a:schemeClr val="bg1"/>
                </a:solidFill>
              </a:rPr>
              <a:t>System Service</a:t>
            </a:r>
          </a:p>
        </p:txBody>
      </p:sp>
      <p:sp>
        <p:nvSpPr>
          <p:cNvPr id="24" name="Flowchart: Direct Access Storage 23"/>
          <p:cNvSpPr/>
          <p:nvPr/>
        </p:nvSpPr>
        <p:spPr bwMode="auto">
          <a:xfrm rot="16200000">
            <a:off x="10227905" y="5118469"/>
            <a:ext cx="576076" cy="644729"/>
          </a:xfrm>
          <a:prstGeom prst="flowChartMagneticDrum">
            <a:avLst/>
          </a:prstGeom>
          <a:gradFill>
            <a:gsLst>
              <a:gs pos="0">
                <a:srgbClr val="328094">
                  <a:alpha val="20000"/>
                </a:srgbClr>
              </a:gs>
              <a:gs pos="100000">
                <a:srgbClr val="87C1D5">
                  <a:alpha val="63000"/>
                </a:srgbClr>
              </a:gs>
            </a:gsLst>
            <a:lin ang="4500000" scaled="0"/>
          </a:gradFill>
          <a:ln w="22225">
            <a:gradFill flip="none" rotWithShape="1">
              <a:gsLst>
                <a:gs pos="0">
                  <a:schemeClr val="tx1"/>
                </a:gs>
                <a:gs pos="100000">
                  <a:srgbClr val="AFD5E3"/>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91436" tIns="45718" rIns="91436" bIns="45718" anchor="ctr"/>
          <a:lstStyle/>
          <a:p>
            <a:pPr algn="ctr" defTabSz="914099" eaLnBrk="0" hangingPunct="0">
              <a:lnSpc>
                <a:spcPct val="85000"/>
              </a:lnSpc>
              <a:defRPr/>
            </a:pPr>
            <a:endParaRPr lang="en-US" dirty="0">
              <a:solidFill>
                <a:schemeClr val="bg1"/>
              </a:solidFill>
            </a:endParaRPr>
          </a:p>
        </p:txBody>
      </p:sp>
      <p:sp>
        <p:nvSpPr>
          <p:cNvPr id="25" name="Flowchart: Direct Access Storage 24"/>
          <p:cNvSpPr/>
          <p:nvPr/>
        </p:nvSpPr>
        <p:spPr bwMode="auto">
          <a:xfrm rot="16200000">
            <a:off x="10997152" y="5118469"/>
            <a:ext cx="576076" cy="644729"/>
          </a:xfrm>
          <a:prstGeom prst="flowChartMagneticDrum">
            <a:avLst/>
          </a:prstGeom>
          <a:gradFill>
            <a:gsLst>
              <a:gs pos="0">
                <a:srgbClr val="328094">
                  <a:alpha val="20000"/>
                </a:srgbClr>
              </a:gs>
              <a:gs pos="100000">
                <a:srgbClr val="87C1D5">
                  <a:alpha val="63000"/>
                </a:srgbClr>
              </a:gs>
            </a:gsLst>
            <a:lin ang="4500000" scaled="0"/>
          </a:gradFill>
          <a:ln w="22225">
            <a:gradFill flip="none" rotWithShape="1">
              <a:gsLst>
                <a:gs pos="0">
                  <a:schemeClr val="tx1"/>
                </a:gs>
                <a:gs pos="100000">
                  <a:srgbClr val="AFD5E3"/>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91436" tIns="45718" rIns="91436" bIns="45718" anchor="ctr"/>
          <a:lstStyle/>
          <a:p>
            <a:pPr algn="ctr" defTabSz="914099" eaLnBrk="0" hangingPunct="0">
              <a:lnSpc>
                <a:spcPct val="85000"/>
              </a:lnSpc>
              <a:defRPr/>
            </a:pPr>
            <a:endParaRPr lang="en-US" dirty="0">
              <a:solidFill>
                <a:schemeClr val="bg1"/>
              </a:solidFill>
            </a:endParaRPr>
          </a:p>
        </p:txBody>
      </p:sp>
      <p:sp>
        <p:nvSpPr>
          <p:cNvPr id="5" name="Cube 4"/>
          <p:cNvSpPr/>
          <p:nvPr/>
        </p:nvSpPr>
        <p:spPr bwMode="auto">
          <a:xfrm>
            <a:off x="9670574" y="3368288"/>
            <a:ext cx="1292250" cy="839880"/>
          </a:xfrm>
          <a:prstGeom prst="cube">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91436" tIns="45718" rIns="91436" bIns="45718" anchor="ctr"/>
          <a:lstStyle/>
          <a:p>
            <a:pPr algn="ctr" defTabSz="914099" eaLnBrk="0" hangingPunct="0">
              <a:lnSpc>
                <a:spcPct val="85000"/>
              </a:lnSpc>
            </a:pPr>
            <a:r>
              <a:rPr lang="en-US" sz="1400" dirty="0" smtClean="0">
                <a:solidFill>
                  <a:schemeClr val="bg1"/>
                </a:solidFill>
              </a:rPr>
              <a:t>AS Server</a:t>
            </a:r>
            <a:endParaRPr lang="en-US" sz="1400" dirty="0">
              <a:solidFill>
                <a:schemeClr val="bg1"/>
              </a:solidFill>
            </a:endParaRPr>
          </a:p>
        </p:txBody>
      </p:sp>
      <p:sp>
        <p:nvSpPr>
          <p:cNvPr id="32" name="Up-Down Arrow 31"/>
          <p:cNvSpPr>
            <a:spLocks noChangeArrowheads="1"/>
          </p:cNvSpPr>
          <p:nvPr/>
        </p:nvSpPr>
        <p:spPr bwMode="auto">
          <a:xfrm rot="16200000">
            <a:off x="8846448" y="3349728"/>
            <a:ext cx="258746" cy="1262875"/>
          </a:xfrm>
          <a:prstGeom prst="upDownArrow">
            <a:avLst>
              <a:gd name="adj1" fmla="val 50000"/>
              <a:gd name="adj2" fmla="val 46244"/>
            </a:avLst>
          </a:prstGeom>
          <a:solidFill>
            <a:srgbClr val="F4B23C">
              <a:alpha val="80000"/>
            </a:srgbClr>
          </a:solidFill>
          <a:ln w="22225">
            <a:gradFill flip="none" rotWithShape="1">
              <a:gsLst>
                <a:gs pos="0">
                  <a:schemeClr val="tx1"/>
                </a:gs>
                <a:gs pos="100000">
                  <a:srgbClr val="FFF2AC"/>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109728" tIns="54864" rIns="109728" bIns="54864" anchor="ctr"/>
          <a:lstStyle/>
          <a:p>
            <a:pPr algn="ctr" defTabSz="914099">
              <a:defRPr/>
            </a:pPr>
            <a:endParaRPr lang="en-US" dirty="0">
              <a:solidFill>
                <a:schemeClr val="bg1"/>
              </a:solidFill>
            </a:endParaRPr>
          </a:p>
        </p:txBody>
      </p:sp>
      <p:sp>
        <p:nvSpPr>
          <p:cNvPr id="33" name="Up-Down Arrow 32"/>
          <p:cNvSpPr>
            <a:spLocks noChangeArrowheads="1"/>
          </p:cNvSpPr>
          <p:nvPr/>
        </p:nvSpPr>
        <p:spPr bwMode="auto">
          <a:xfrm>
            <a:off x="10302193" y="4255191"/>
            <a:ext cx="225148" cy="802663"/>
          </a:xfrm>
          <a:prstGeom prst="upDownArrow">
            <a:avLst>
              <a:gd name="adj1" fmla="val 50000"/>
              <a:gd name="adj2" fmla="val 46244"/>
            </a:avLst>
          </a:prstGeom>
          <a:solidFill>
            <a:srgbClr val="F4B23C">
              <a:alpha val="80000"/>
            </a:srgbClr>
          </a:solidFill>
          <a:ln w="22225">
            <a:gradFill flip="none" rotWithShape="1">
              <a:gsLst>
                <a:gs pos="0">
                  <a:schemeClr val="tx1"/>
                </a:gs>
                <a:gs pos="100000">
                  <a:srgbClr val="FFF2AC"/>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109728" tIns="54864" rIns="109728" bIns="54864" anchor="ctr"/>
          <a:lstStyle/>
          <a:p>
            <a:pPr algn="ctr" defTabSz="914099">
              <a:defRPr/>
            </a:pPr>
            <a:endParaRPr lang="en-US" dirty="0">
              <a:solidFill>
                <a:schemeClr val="bg1"/>
              </a:solidFill>
            </a:endParaRPr>
          </a:p>
        </p:txBody>
      </p:sp>
      <p:sp>
        <p:nvSpPr>
          <p:cNvPr id="34" name="Up-Down Arrow 33"/>
          <p:cNvSpPr>
            <a:spLocks noChangeArrowheads="1"/>
          </p:cNvSpPr>
          <p:nvPr/>
        </p:nvSpPr>
        <p:spPr bwMode="auto">
          <a:xfrm>
            <a:off x="7435802" y="4340140"/>
            <a:ext cx="225148" cy="401332"/>
          </a:xfrm>
          <a:prstGeom prst="upDownArrow">
            <a:avLst>
              <a:gd name="adj1" fmla="val 50000"/>
              <a:gd name="adj2" fmla="val 46244"/>
            </a:avLst>
          </a:prstGeom>
          <a:solidFill>
            <a:srgbClr val="F4B23C">
              <a:alpha val="80000"/>
            </a:srgbClr>
          </a:solidFill>
          <a:ln w="22225">
            <a:gradFill flip="none" rotWithShape="1">
              <a:gsLst>
                <a:gs pos="0">
                  <a:schemeClr val="tx1"/>
                </a:gs>
                <a:gs pos="100000">
                  <a:srgbClr val="FFF2AC"/>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109728" tIns="54864" rIns="109728" bIns="54864" anchor="ctr"/>
          <a:lstStyle/>
          <a:p>
            <a:pPr algn="ctr" defTabSz="914099">
              <a:defRPr/>
            </a:pPr>
            <a:endParaRPr lang="en-US" dirty="0">
              <a:solidFill>
                <a:schemeClr val="bg1"/>
              </a:solidFill>
            </a:endParaRPr>
          </a:p>
        </p:txBody>
      </p:sp>
      <p:sp>
        <p:nvSpPr>
          <p:cNvPr id="38" name="Up-Down Arrow 37"/>
          <p:cNvSpPr>
            <a:spLocks noChangeArrowheads="1"/>
          </p:cNvSpPr>
          <p:nvPr/>
        </p:nvSpPr>
        <p:spPr bwMode="auto">
          <a:xfrm>
            <a:off x="7435802" y="3423783"/>
            <a:ext cx="225148" cy="401332"/>
          </a:xfrm>
          <a:prstGeom prst="upDownArrow">
            <a:avLst>
              <a:gd name="adj1" fmla="val 50000"/>
              <a:gd name="adj2" fmla="val 46244"/>
            </a:avLst>
          </a:prstGeom>
          <a:solidFill>
            <a:srgbClr val="F4B23C">
              <a:alpha val="80000"/>
            </a:srgbClr>
          </a:solidFill>
          <a:ln w="22225">
            <a:gradFill flip="none" rotWithShape="1">
              <a:gsLst>
                <a:gs pos="0">
                  <a:schemeClr val="tx1"/>
                </a:gs>
                <a:gs pos="100000">
                  <a:srgbClr val="FFF2AC"/>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109728" tIns="54864" rIns="109728" bIns="54864" anchor="ctr"/>
          <a:lstStyle/>
          <a:p>
            <a:pPr algn="ctr" defTabSz="914099">
              <a:defRPr/>
            </a:pPr>
            <a:endParaRPr lang="en-US" dirty="0">
              <a:solidFill>
                <a:schemeClr val="bg1"/>
              </a:solidFill>
            </a:endParaRPr>
          </a:p>
        </p:txBody>
      </p:sp>
      <p:pic>
        <p:nvPicPr>
          <p:cNvPr id="26" name="Picture 3" descr="C:\1 Awareness\Events\Convergence\Graphics\Rectangle_LtBlue_small.png"/>
          <p:cNvPicPr>
            <a:picLocks noChangeAspect="1" noChangeArrowheads="1"/>
          </p:cNvPicPr>
          <p:nvPr/>
        </p:nvPicPr>
        <p:blipFill>
          <a:blip r:embed="rId5">
            <a:lum contrast="50000"/>
          </a:blip>
          <a:srcRect/>
          <a:stretch>
            <a:fillRect/>
          </a:stretch>
        </p:blipFill>
        <p:spPr bwMode="auto">
          <a:xfrm>
            <a:off x="2875768" y="2383875"/>
            <a:ext cx="2696908" cy="3225721"/>
          </a:xfrm>
          <a:prstGeom prst="rect">
            <a:avLst/>
          </a:prstGeom>
          <a:noFill/>
          <a:ln w="25400">
            <a:noFill/>
            <a:miter lim="800000"/>
            <a:headEnd/>
            <a:tailEnd/>
          </a:ln>
        </p:spPr>
      </p:pic>
      <p:sp>
        <p:nvSpPr>
          <p:cNvPr id="36" name="Up-Down Arrow 35"/>
          <p:cNvSpPr>
            <a:spLocks noChangeArrowheads="1"/>
          </p:cNvSpPr>
          <p:nvPr/>
        </p:nvSpPr>
        <p:spPr bwMode="auto">
          <a:xfrm rot="16200000">
            <a:off x="5689013" y="2797807"/>
            <a:ext cx="241393" cy="899568"/>
          </a:xfrm>
          <a:prstGeom prst="upDownArrow">
            <a:avLst>
              <a:gd name="adj1" fmla="val 50000"/>
              <a:gd name="adj2" fmla="val 46244"/>
            </a:avLst>
          </a:prstGeom>
          <a:solidFill>
            <a:srgbClr val="F4B23C">
              <a:alpha val="80000"/>
            </a:srgbClr>
          </a:solidFill>
          <a:ln w="22225">
            <a:gradFill flip="none" rotWithShape="1">
              <a:gsLst>
                <a:gs pos="0">
                  <a:schemeClr val="tx1"/>
                </a:gs>
                <a:gs pos="100000">
                  <a:srgbClr val="FFF2AC"/>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109728" tIns="54864" rIns="109728" bIns="54864" anchor="ctr"/>
          <a:lstStyle/>
          <a:p>
            <a:pPr algn="ctr" defTabSz="914099">
              <a:defRPr/>
            </a:pPr>
            <a:endParaRPr lang="en-US" dirty="0">
              <a:solidFill>
                <a:schemeClr val="bg1"/>
              </a:solidFill>
            </a:endParaRPr>
          </a:p>
        </p:txBody>
      </p:sp>
      <p:sp>
        <p:nvSpPr>
          <p:cNvPr id="28" name="Up-Down Arrow 27"/>
          <p:cNvSpPr>
            <a:spLocks noChangeArrowheads="1"/>
          </p:cNvSpPr>
          <p:nvPr/>
        </p:nvSpPr>
        <p:spPr bwMode="auto">
          <a:xfrm rot="16200000">
            <a:off x="2293167" y="2393212"/>
            <a:ext cx="241392" cy="1261269"/>
          </a:xfrm>
          <a:prstGeom prst="upDownArrow">
            <a:avLst>
              <a:gd name="adj1" fmla="val 50000"/>
              <a:gd name="adj2" fmla="val 46244"/>
            </a:avLst>
          </a:prstGeom>
          <a:solidFill>
            <a:srgbClr val="F4B23C">
              <a:alpha val="80000"/>
            </a:srgbClr>
          </a:solidFill>
          <a:ln w="22225">
            <a:gradFill flip="none" rotWithShape="1">
              <a:gsLst>
                <a:gs pos="0">
                  <a:schemeClr val="tx1"/>
                </a:gs>
                <a:gs pos="100000">
                  <a:srgbClr val="FFF2AC"/>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109728" tIns="54864" rIns="109728" bIns="54864" anchor="ctr"/>
          <a:lstStyle/>
          <a:p>
            <a:pPr algn="ctr" defTabSz="914099">
              <a:defRPr/>
            </a:pPr>
            <a:endParaRPr lang="en-US" dirty="0">
              <a:solidFill>
                <a:schemeClr val="bg1"/>
              </a:solidFill>
            </a:endParaRPr>
          </a:p>
        </p:txBody>
      </p:sp>
      <p:sp>
        <p:nvSpPr>
          <p:cNvPr id="27" name="Rectangle 26"/>
          <p:cNvSpPr>
            <a:spLocks noChangeArrowheads="1"/>
          </p:cNvSpPr>
          <p:nvPr/>
        </p:nvSpPr>
        <p:spPr bwMode="auto">
          <a:xfrm>
            <a:off x="3395633" y="2426635"/>
            <a:ext cx="1909891" cy="457200"/>
          </a:xfrm>
          <a:prstGeom prst="rect">
            <a:avLst/>
          </a:prstGeom>
          <a:noFill/>
          <a:ln w="9525" cap="flat" cmpd="sng" algn="ctr">
            <a:noFill/>
            <a:prstDash val="solid"/>
            <a:miter lim="800000"/>
            <a:headEnd type="none" w="med" len="med"/>
            <a:tailEnd type="none" w="med" len="med"/>
          </a:ln>
          <a:effectLst/>
        </p:spPr>
        <p:txBody>
          <a:bodyPr wrap="none" lIns="91436" tIns="45718" rIns="91436" bIns="45718" anchor="ctr"/>
          <a:lstStyle/>
          <a:p>
            <a:pPr algn="ctr">
              <a:defRPr/>
            </a:pPr>
            <a:r>
              <a:rPr lang="en-US" sz="1400" dirty="0" smtClean="0">
                <a:solidFill>
                  <a:schemeClr val="bg1"/>
                </a:solidFill>
              </a:rPr>
              <a:t>Web Front End</a:t>
            </a:r>
            <a:endParaRPr lang="en-US" sz="1400" dirty="0">
              <a:solidFill>
                <a:schemeClr val="bg1"/>
              </a:solidFill>
            </a:endParaRPr>
          </a:p>
        </p:txBody>
      </p:sp>
      <p:sp>
        <p:nvSpPr>
          <p:cNvPr id="10" name="Rounded Rectangle 9"/>
          <p:cNvSpPr/>
          <p:nvPr/>
        </p:nvSpPr>
        <p:spPr bwMode="auto">
          <a:xfrm>
            <a:off x="3601940" y="2911386"/>
            <a:ext cx="1584789" cy="958550"/>
          </a:xfrm>
          <a:prstGeom prst="roundRect">
            <a:avLst>
              <a:gd name="adj" fmla="val 19037"/>
            </a:avLst>
          </a:prstGeom>
          <a:gradFill>
            <a:gsLst>
              <a:gs pos="0">
                <a:schemeClr val="accent1">
                  <a:lumMod val="75000"/>
                  <a:alpha val="18000"/>
                </a:schemeClr>
              </a:gs>
              <a:gs pos="100000">
                <a:srgbClr val="FF9C00">
                  <a:alpha val="90000"/>
                </a:srgbClr>
              </a:gs>
            </a:gsLst>
            <a:lin ang="4500000" scaled="0"/>
          </a:gradFill>
          <a:ln w="22225">
            <a:gradFill flip="none" rotWithShape="1">
              <a:gsLst>
                <a:gs pos="0">
                  <a:schemeClr val="tx1"/>
                </a:gs>
                <a:gs pos="100000">
                  <a:srgbClr val="FFB676"/>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91436" tIns="45718" rIns="91436" bIns="45718" anchor="ctr"/>
          <a:lstStyle/>
          <a:p>
            <a:pPr algn="ctr" defTabSz="914099">
              <a:defRPr/>
            </a:pPr>
            <a:r>
              <a:rPr lang="en-US" sz="1400" dirty="0" smtClean="0">
                <a:solidFill>
                  <a:schemeClr val="bg1"/>
                </a:solidFill>
              </a:rPr>
              <a:t>SSRS </a:t>
            </a:r>
            <a:r>
              <a:rPr lang="en-US" sz="1400" dirty="0" err="1" smtClean="0">
                <a:solidFill>
                  <a:schemeClr val="bg1"/>
                </a:solidFill>
              </a:rPr>
              <a:t>Addin</a:t>
            </a:r>
            <a:r>
              <a:rPr lang="en-US" sz="1400" dirty="0" smtClean="0">
                <a:solidFill>
                  <a:schemeClr val="bg1"/>
                </a:solidFill>
              </a:rPr>
              <a:t> for SharePoint</a:t>
            </a:r>
            <a:endParaRPr lang="en-US" sz="1400" dirty="0">
              <a:solidFill>
                <a:schemeClr val="bg1"/>
              </a:solidFill>
            </a:endParaRPr>
          </a:p>
        </p:txBody>
      </p:sp>
      <p:pic>
        <p:nvPicPr>
          <p:cNvPr id="29"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7813" y="2720510"/>
            <a:ext cx="783671" cy="587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Rounded Rectangle 29"/>
          <p:cNvSpPr/>
          <p:nvPr/>
        </p:nvSpPr>
        <p:spPr bwMode="auto">
          <a:xfrm>
            <a:off x="3450034" y="4144306"/>
            <a:ext cx="1909891" cy="597167"/>
          </a:xfrm>
          <a:prstGeom prst="roundRect">
            <a:avLst>
              <a:gd name="adj" fmla="val 19037"/>
            </a:avLst>
          </a:prstGeom>
          <a:gradFill>
            <a:gsLst>
              <a:gs pos="0">
                <a:schemeClr val="accent3">
                  <a:lumMod val="75000"/>
                </a:schemeClr>
              </a:gs>
              <a:gs pos="100000">
                <a:schemeClr val="accent3">
                  <a:lumMod val="40000"/>
                  <a:lumOff val="60000"/>
                </a:schemeClr>
              </a:gs>
            </a:gsLst>
            <a:lin ang="4500000" scaled="0"/>
          </a:gradFill>
          <a:ln w="22225">
            <a:gradFill flip="none" rotWithShape="1">
              <a:gsLst>
                <a:gs pos="0">
                  <a:schemeClr val="tx1"/>
                </a:gs>
                <a:gs pos="100000">
                  <a:schemeClr val="accent3">
                    <a:lumMod val="60000"/>
                    <a:lumOff val="40000"/>
                  </a:schemeClr>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91436" tIns="45718" rIns="91436" bIns="45718" anchor="ctr"/>
          <a:lstStyle/>
          <a:p>
            <a:pPr algn="ctr" defTabSz="914099"/>
            <a:r>
              <a:rPr lang="en-US" sz="1400" dirty="0" err="1">
                <a:solidFill>
                  <a:schemeClr val="bg1"/>
                </a:solidFill>
              </a:rPr>
              <a:t>PowerPivot</a:t>
            </a:r>
            <a:endParaRPr lang="en-US" sz="1400" dirty="0">
              <a:solidFill>
                <a:schemeClr val="bg1"/>
              </a:solidFill>
            </a:endParaRPr>
          </a:p>
          <a:p>
            <a:pPr algn="ctr" defTabSz="914099"/>
            <a:r>
              <a:rPr lang="en-US" sz="1400" dirty="0">
                <a:solidFill>
                  <a:schemeClr val="bg1"/>
                </a:solidFill>
              </a:rPr>
              <a:t>Web Service</a:t>
            </a:r>
          </a:p>
        </p:txBody>
      </p:sp>
      <p:pic>
        <p:nvPicPr>
          <p:cNvPr id="31" name="Rectangle 6173"/>
          <p:cNvPicPr>
            <a:picLocks noChangeAspect="1"/>
          </p:cNvPicPr>
          <p:nvPr/>
        </p:nvPicPr>
        <p:blipFill>
          <a:blip r:embed="rId7" cstate="print">
            <a:duotone>
              <a:schemeClr val="accent3">
                <a:shade val="45000"/>
                <a:satMod val="135000"/>
              </a:schemeClr>
              <a:prstClr val="white"/>
            </a:duotone>
          </a:blip>
          <a:srcRect/>
          <a:stretch>
            <a:fillRect/>
          </a:stretch>
        </p:blipFill>
        <p:spPr bwMode="auto">
          <a:xfrm>
            <a:off x="654010" y="5018029"/>
            <a:ext cx="288669" cy="457200"/>
          </a:xfrm>
          <a:prstGeom prst="rect">
            <a:avLst/>
          </a:prstGeom>
          <a:noFill/>
          <a:ln w="9525">
            <a:noFill/>
            <a:miter lim="800000"/>
            <a:headEnd/>
            <a:tailEnd/>
          </a:ln>
        </p:spPr>
      </p:pic>
      <p:pic>
        <p:nvPicPr>
          <p:cNvPr id="35" name="Picture 34" descr="Excel2007_ProductIcon.png"/>
          <p:cNvPicPr>
            <a:picLocks noChangeAspect="1"/>
          </p:cNvPicPr>
          <p:nvPr/>
        </p:nvPicPr>
        <p:blipFill>
          <a:blip r:embed="rId8" cstate="print"/>
          <a:stretch>
            <a:fillRect/>
          </a:stretch>
        </p:blipFill>
        <p:spPr>
          <a:xfrm>
            <a:off x="809231" y="5019247"/>
            <a:ext cx="464116" cy="337066"/>
          </a:xfrm>
          <a:prstGeom prst="rect">
            <a:avLst/>
          </a:prstGeom>
        </p:spPr>
      </p:pic>
      <p:sp>
        <p:nvSpPr>
          <p:cNvPr id="37" name="Rectangle 36"/>
          <p:cNvSpPr>
            <a:spLocks noChangeArrowheads="1"/>
          </p:cNvSpPr>
          <p:nvPr/>
        </p:nvSpPr>
        <p:spPr bwMode="auto">
          <a:xfrm>
            <a:off x="0" y="5479647"/>
            <a:ext cx="2219297" cy="472920"/>
          </a:xfrm>
          <a:prstGeom prst="rect">
            <a:avLst/>
          </a:prstGeom>
          <a:noFill/>
          <a:ln w="9525" cap="flat" cmpd="sng" algn="ctr">
            <a:noFill/>
            <a:prstDash val="solid"/>
            <a:miter lim="800000"/>
            <a:headEnd type="none" w="med" len="med"/>
            <a:tailEnd type="none" w="med" len="med"/>
          </a:ln>
          <a:effectLst/>
        </p:spPr>
        <p:txBody>
          <a:bodyPr wrap="none" lIns="91436" tIns="45718" rIns="91436" bIns="45718" anchor="ctr"/>
          <a:lstStyle/>
          <a:p>
            <a:pPr algn="ctr" eaLnBrk="0" hangingPunct="0">
              <a:defRPr/>
            </a:pPr>
            <a:r>
              <a:rPr lang="en-US" sz="1500" dirty="0" smtClean="0">
                <a:solidFill>
                  <a:schemeClr val="bg1"/>
                </a:solidFill>
                <a:latin typeface="+mn-lt"/>
              </a:rPr>
              <a:t>Excel </a:t>
            </a:r>
            <a:r>
              <a:rPr lang="en-US" sz="1500" dirty="0" err="1" smtClean="0">
                <a:solidFill>
                  <a:schemeClr val="bg1"/>
                </a:solidFill>
                <a:latin typeface="+mn-lt"/>
              </a:rPr>
              <a:t>PowerPivot</a:t>
            </a:r>
            <a:r>
              <a:rPr lang="en-US" sz="1500" dirty="0" smtClean="0">
                <a:solidFill>
                  <a:schemeClr val="bg1"/>
                </a:solidFill>
                <a:latin typeface="+mn-lt"/>
              </a:rPr>
              <a:t> </a:t>
            </a:r>
          </a:p>
          <a:p>
            <a:pPr algn="ctr" eaLnBrk="0" hangingPunct="0">
              <a:defRPr/>
            </a:pPr>
            <a:r>
              <a:rPr lang="en-US" sz="1500" dirty="0" smtClean="0">
                <a:solidFill>
                  <a:schemeClr val="bg1"/>
                </a:solidFill>
              </a:rPr>
              <a:t>Model</a:t>
            </a:r>
            <a:endParaRPr lang="en-US" sz="1500" dirty="0">
              <a:solidFill>
                <a:schemeClr val="bg1"/>
              </a:solidFill>
            </a:endParaRPr>
          </a:p>
        </p:txBody>
      </p:sp>
      <p:sp>
        <p:nvSpPr>
          <p:cNvPr id="39" name="Up-Down Arrow 38"/>
          <p:cNvSpPr>
            <a:spLocks noChangeArrowheads="1"/>
          </p:cNvSpPr>
          <p:nvPr/>
        </p:nvSpPr>
        <p:spPr bwMode="auto">
          <a:xfrm rot="16200000">
            <a:off x="1795576" y="4707879"/>
            <a:ext cx="241392" cy="1095367"/>
          </a:xfrm>
          <a:prstGeom prst="upDownArrow">
            <a:avLst>
              <a:gd name="adj1" fmla="val 50000"/>
              <a:gd name="adj2" fmla="val 46244"/>
            </a:avLst>
          </a:prstGeom>
          <a:solidFill>
            <a:srgbClr val="F4B23C">
              <a:alpha val="80000"/>
            </a:srgbClr>
          </a:solidFill>
          <a:ln w="22225">
            <a:gradFill flip="none" rotWithShape="1">
              <a:gsLst>
                <a:gs pos="0">
                  <a:schemeClr val="tx1"/>
                </a:gs>
                <a:gs pos="100000">
                  <a:srgbClr val="FFF2AC"/>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109728" tIns="54864" rIns="109728" bIns="54864" anchor="ctr"/>
          <a:lstStyle/>
          <a:p>
            <a:pPr algn="ctr" defTabSz="914099">
              <a:defRPr/>
            </a:pPr>
            <a:endParaRPr lang="en-US" dirty="0">
              <a:solidFill>
                <a:schemeClr val="bg1"/>
              </a:solidFill>
            </a:endParaRPr>
          </a:p>
        </p:txBody>
      </p:sp>
      <p:pic>
        <p:nvPicPr>
          <p:cNvPr id="41" name="Picture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621247" y="1781480"/>
            <a:ext cx="1213125" cy="459859"/>
          </a:xfrm>
          <a:prstGeom prst="rect">
            <a:avLst/>
          </a:prstGeom>
        </p:spPr>
      </p:pic>
      <p:sp>
        <p:nvSpPr>
          <p:cNvPr id="42" name="Rectangle 41"/>
          <p:cNvSpPr>
            <a:spLocks noChangeArrowheads="1"/>
          </p:cNvSpPr>
          <p:nvPr/>
        </p:nvSpPr>
        <p:spPr bwMode="auto">
          <a:xfrm>
            <a:off x="9156440" y="2246132"/>
            <a:ext cx="2219297" cy="472920"/>
          </a:xfrm>
          <a:prstGeom prst="rect">
            <a:avLst/>
          </a:prstGeom>
          <a:noFill/>
          <a:ln w="9525" cap="flat" cmpd="sng" algn="ctr">
            <a:noFill/>
            <a:prstDash val="solid"/>
            <a:miter lim="800000"/>
            <a:headEnd type="none" w="med" len="med"/>
            <a:tailEnd type="none" w="med" len="med"/>
          </a:ln>
          <a:effectLst/>
        </p:spPr>
        <p:txBody>
          <a:bodyPr wrap="none" lIns="91436" tIns="45718" rIns="91436" bIns="45718" anchor="ctr"/>
          <a:lstStyle/>
          <a:p>
            <a:pPr algn="ctr" eaLnBrk="0" hangingPunct="0">
              <a:defRPr/>
            </a:pPr>
            <a:r>
              <a:rPr lang="en-US" sz="1500" dirty="0" smtClean="0">
                <a:solidFill>
                  <a:schemeClr val="bg1"/>
                </a:solidFill>
              </a:rPr>
              <a:t>SQL Server BIDS</a:t>
            </a:r>
          </a:p>
          <a:p>
            <a:pPr algn="ctr" eaLnBrk="0" hangingPunct="0">
              <a:defRPr/>
            </a:pPr>
            <a:r>
              <a:rPr lang="en-US" sz="1500" dirty="0" smtClean="0">
                <a:solidFill>
                  <a:schemeClr val="bg1"/>
                </a:solidFill>
              </a:rPr>
              <a:t>BISM Model</a:t>
            </a:r>
            <a:endParaRPr lang="en-US" sz="1500" dirty="0">
              <a:solidFill>
                <a:schemeClr val="bg1"/>
              </a:solidFill>
            </a:endParaRPr>
          </a:p>
        </p:txBody>
      </p:sp>
      <p:sp>
        <p:nvSpPr>
          <p:cNvPr id="43" name="Up-Down Arrow 42"/>
          <p:cNvSpPr>
            <a:spLocks noChangeArrowheads="1"/>
          </p:cNvSpPr>
          <p:nvPr/>
        </p:nvSpPr>
        <p:spPr bwMode="auto">
          <a:xfrm>
            <a:off x="10204125" y="2719052"/>
            <a:ext cx="225148" cy="585428"/>
          </a:xfrm>
          <a:prstGeom prst="upDownArrow">
            <a:avLst>
              <a:gd name="adj1" fmla="val 50000"/>
              <a:gd name="adj2" fmla="val 46244"/>
            </a:avLst>
          </a:prstGeom>
          <a:solidFill>
            <a:srgbClr val="F4B23C">
              <a:alpha val="80000"/>
            </a:srgbClr>
          </a:solidFill>
          <a:ln w="22225">
            <a:gradFill flip="none" rotWithShape="1">
              <a:gsLst>
                <a:gs pos="0">
                  <a:schemeClr val="tx1"/>
                </a:gs>
                <a:gs pos="100000">
                  <a:srgbClr val="FFF2AC"/>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109728" tIns="54864" rIns="109728" bIns="54864" anchor="ctr"/>
          <a:lstStyle/>
          <a:p>
            <a:pPr algn="ctr" defTabSz="914099">
              <a:defRPr/>
            </a:pPr>
            <a:endParaRPr lang="en-US" dirty="0">
              <a:solidFill>
                <a:schemeClr val="bg1"/>
              </a:solidFill>
            </a:endParaRPr>
          </a:p>
        </p:txBody>
      </p:sp>
    </p:spTree>
    <p:extLst>
      <p:ext uri="{BB962C8B-B14F-4D97-AF65-F5344CB8AC3E}">
        <p14:creationId xmlns:p14="http://schemas.microsoft.com/office/powerpoint/2010/main" val="225999358"/>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083" y="304800"/>
            <a:ext cx="12524142" cy="2960912"/>
          </a:xfrm>
          <a:prstGeom prst="rect">
            <a:avLst/>
          </a:prstGeom>
        </p:spPr>
      </p:pic>
      <p:sp>
        <p:nvSpPr>
          <p:cNvPr id="112" name="Rounded Rectangle 111"/>
          <p:cNvSpPr/>
          <p:nvPr/>
        </p:nvSpPr>
        <p:spPr bwMode="auto">
          <a:xfrm>
            <a:off x="1842835" y="3223764"/>
            <a:ext cx="8503156" cy="2662052"/>
          </a:xfrm>
          <a:prstGeom prst="roundRect">
            <a:avLst>
              <a:gd name="adj" fmla="val 11007"/>
            </a:avLst>
          </a:prstGeom>
          <a:gradFill flip="none" rotWithShape="1">
            <a:gsLst>
              <a:gs pos="0">
                <a:schemeClr val="tx1">
                  <a:alpha val="31000"/>
                </a:schemeClr>
              </a:gs>
              <a:gs pos="52000">
                <a:schemeClr val="tx1">
                  <a:alpha val="15000"/>
                </a:schemeClr>
              </a:gs>
              <a:gs pos="100000">
                <a:schemeClr val="bg1">
                  <a:alpha val="7000"/>
                </a:schemeClr>
              </a:gs>
            </a:gsLst>
            <a:lin ang="16200000" scaled="0"/>
            <a:tileRect/>
          </a:gradFill>
          <a:ln w="12700" cap="flat" cmpd="sng" algn="ctr">
            <a:gradFill>
              <a:gsLst>
                <a:gs pos="0">
                  <a:srgbClr val="FFFFFF">
                    <a:alpha val="33000"/>
                  </a:srgbClr>
                </a:gs>
                <a:gs pos="50000">
                  <a:srgbClr val="FFFFFF">
                    <a:alpha val="0"/>
                  </a:srgbClr>
                </a:gs>
                <a:gs pos="100000">
                  <a:schemeClr val="accent1">
                    <a:alpha val="41000"/>
                  </a:schemeClr>
                </a:gs>
              </a:gsLst>
              <a:lin ang="5400000" scaled="0"/>
            </a:grad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45710" tIns="45710" rIns="54852" bIns="41145" numCol="1" rtlCol="0" anchor="ctr" anchorCtr="1" compatLnSpc="1">
            <a:prstTxWarp prst="textNoShape">
              <a:avLst/>
            </a:prstTxWarp>
          </a:bodyPr>
          <a:lstStyle/>
          <a:p>
            <a:pPr marL="227147" lvl="1" indent="-227147" algn="ctr" defTabSz="914159" fontAlgn="base">
              <a:lnSpc>
                <a:spcPct val="90000"/>
              </a:lnSpc>
              <a:spcBef>
                <a:spcPts val="630"/>
              </a:spcBef>
              <a:spcAft>
                <a:spcPts val="1620"/>
              </a:spcAft>
              <a:buClr>
                <a:srgbClr val="FFFF99"/>
              </a:buClr>
              <a:buSzPct val="120000"/>
              <a:buBlip>
                <a:blip r:embed="rId4"/>
              </a:buBlip>
              <a:tabLst>
                <a:tab pos="513595" algn="l"/>
              </a:tabLst>
              <a:defRPr/>
            </a:pPr>
            <a:endParaRPr lang="en-US" altLang="zh-CN" sz="3200" i="1" dirty="0" smtClean="0">
              <a:solidFill>
                <a:schemeClr val="tx2"/>
              </a:solidFill>
              <a:latin typeface="Segoe" pitchFamily="34" charset="0"/>
            </a:endParaRPr>
          </a:p>
        </p:txBody>
      </p:sp>
      <p:sp>
        <p:nvSpPr>
          <p:cNvPr id="113" name="Rectangle 112"/>
          <p:cNvSpPr/>
          <p:nvPr/>
        </p:nvSpPr>
        <p:spPr bwMode="auto">
          <a:xfrm>
            <a:off x="-34825" y="2152016"/>
            <a:ext cx="12293300" cy="3159445"/>
          </a:xfrm>
          <a:custGeom>
            <a:avLst/>
            <a:gdLst>
              <a:gd name="connsiteX0" fmla="*/ 0 w 9144000"/>
              <a:gd name="connsiteY0" fmla="*/ 0 h 3586348"/>
              <a:gd name="connsiteX1" fmla="*/ 9144000 w 9144000"/>
              <a:gd name="connsiteY1" fmla="*/ 0 h 3586348"/>
              <a:gd name="connsiteX2" fmla="*/ 9144000 w 9144000"/>
              <a:gd name="connsiteY2" fmla="*/ 3586348 h 3586348"/>
              <a:gd name="connsiteX3" fmla="*/ 0 w 9144000"/>
              <a:gd name="connsiteY3" fmla="*/ 3586348 h 3586348"/>
              <a:gd name="connsiteX4" fmla="*/ 0 w 9144000"/>
              <a:gd name="connsiteY4" fmla="*/ 0 h 3586348"/>
              <a:gd name="connsiteX0" fmla="*/ 0 w 9170126"/>
              <a:gd name="connsiteY0" fmla="*/ 182880 h 3586348"/>
              <a:gd name="connsiteX1" fmla="*/ 9170126 w 9170126"/>
              <a:gd name="connsiteY1" fmla="*/ 0 h 3586348"/>
              <a:gd name="connsiteX2" fmla="*/ 9170126 w 9170126"/>
              <a:gd name="connsiteY2" fmla="*/ 3586348 h 3586348"/>
              <a:gd name="connsiteX3" fmla="*/ 26126 w 9170126"/>
              <a:gd name="connsiteY3" fmla="*/ 3586348 h 3586348"/>
              <a:gd name="connsiteX4" fmla="*/ 0 w 9170126"/>
              <a:gd name="connsiteY4" fmla="*/ 182880 h 3586348"/>
              <a:gd name="connsiteX0" fmla="*/ 0 w 9222377"/>
              <a:gd name="connsiteY0" fmla="*/ 0 h 3403468"/>
              <a:gd name="connsiteX1" fmla="*/ 9222377 w 9222377"/>
              <a:gd name="connsiteY1" fmla="*/ 60960 h 3403468"/>
              <a:gd name="connsiteX2" fmla="*/ 9170126 w 9222377"/>
              <a:gd name="connsiteY2" fmla="*/ 3403468 h 3403468"/>
              <a:gd name="connsiteX3" fmla="*/ 26126 w 9222377"/>
              <a:gd name="connsiteY3" fmla="*/ 3403468 h 3403468"/>
              <a:gd name="connsiteX4" fmla="*/ 0 w 9222377"/>
              <a:gd name="connsiteY4" fmla="*/ 0 h 3403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2377" h="3403468">
                <a:moveTo>
                  <a:pt x="0" y="0"/>
                </a:moveTo>
                <a:lnTo>
                  <a:pt x="9222377" y="60960"/>
                </a:lnTo>
                <a:lnTo>
                  <a:pt x="9170126" y="3403468"/>
                </a:lnTo>
                <a:lnTo>
                  <a:pt x="26126" y="3403468"/>
                </a:lnTo>
                <a:lnTo>
                  <a:pt x="0" y="0"/>
                </a:lnTo>
                <a:close/>
              </a:path>
            </a:pathLst>
          </a:custGeom>
          <a:gradFill flip="none" rotWithShape="1">
            <a:gsLst>
              <a:gs pos="0">
                <a:schemeClr val="bg2">
                  <a:lumMod val="25000"/>
                </a:schemeClr>
              </a:gs>
              <a:gs pos="52000">
                <a:schemeClr val="tx1">
                  <a:lumMod val="50000"/>
                  <a:lumOff val="50000"/>
                </a:schemeClr>
              </a:gs>
              <a:gs pos="100000">
                <a:schemeClr val="bg2">
                  <a:lumMod val="25000"/>
                </a:schemeClr>
              </a:gs>
            </a:gsLst>
            <a:lin ang="3600000" scaled="0"/>
            <a:tileRect/>
          </a:gradFill>
          <a:ln w="12700"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45710" tIns="45710" rIns="54852" bIns="41145" numCol="1" rtlCol="0" anchor="ctr" anchorCtr="1" compatLnSpc="1">
            <a:prstTxWarp prst="textNoShape">
              <a:avLst/>
            </a:prstTxWarp>
          </a:bodyPr>
          <a:lstStyle/>
          <a:p>
            <a:pPr marL="227147" indent="-227147" algn="ctr" defTabSz="914159">
              <a:lnSpc>
                <a:spcPct val="90000"/>
              </a:lnSpc>
              <a:spcBef>
                <a:spcPts val="630"/>
              </a:spcBef>
              <a:buClr>
                <a:srgbClr val="FFFF99"/>
              </a:buClr>
              <a:buSzPct val="120000"/>
              <a:defRPr/>
            </a:pPr>
            <a:endParaRPr lang="en-US" altLang="zh-CN" sz="3200" i="1" dirty="0" smtClean="0">
              <a:solidFill>
                <a:schemeClr val="tx2"/>
              </a:solidFill>
              <a:latin typeface="Segoe" pitchFamily="34" charset="0"/>
            </a:endParaRPr>
          </a:p>
        </p:txBody>
      </p:sp>
      <p:sp>
        <p:nvSpPr>
          <p:cNvPr id="6" name="Rectangle 5"/>
          <p:cNvSpPr/>
          <p:nvPr/>
        </p:nvSpPr>
        <p:spPr bwMode="auto">
          <a:xfrm>
            <a:off x="-124790" y="1911533"/>
            <a:ext cx="12383265" cy="3386818"/>
          </a:xfrm>
          <a:custGeom>
            <a:avLst/>
            <a:gdLst>
              <a:gd name="connsiteX0" fmla="*/ 0 w 9220200"/>
              <a:gd name="connsiteY0" fmla="*/ 0 h 3629025"/>
              <a:gd name="connsiteX1" fmla="*/ 9220200 w 9220200"/>
              <a:gd name="connsiteY1" fmla="*/ 0 h 3629025"/>
              <a:gd name="connsiteX2" fmla="*/ 9220200 w 9220200"/>
              <a:gd name="connsiteY2" fmla="*/ 3629025 h 3629025"/>
              <a:gd name="connsiteX3" fmla="*/ 0 w 9220200"/>
              <a:gd name="connsiteY3" fmla="*/ 3629025 h 3629025"/>
              <a:gd name="connsiteX4" fmla="*/ 0 w 9220200"/>
              <a:gd name="connsiteY4" fmla="*/ 0 h 3629025"/>
              <a:gd name="connsiteX0" fmla="*/ 0 w 9220200"/>
              <a:gd name="connsiteY0" fmla="*/ 0 h 3629025"/>
              <a:gd name="connsiteX1" fmla="*/ 9220200 w 9220200"/>
              <a:gd name="connsiteY1" fmla="*/ 0 h 3629025"/>
              <a:gd name="connsiteX2" fmla="*/ 9220200 w 9220200"/>
              <a:gd name="connsiteY2" fmla="*/ 3629025 h 3629025"/>
              <a:gd name="connsiteX3" fmla="*/ 371475 w 9220200"/>
              <a:gd name="connsiteY3" fmla="*/ 3629025 h 3629025"/>
              <a:gd name="connsiteX4" fmla="*/ 0 w 9220200"/>
              <a:gd name="connsiteY4" fmla="*/ 3629025 h 3629025"/>
              <a:gd name="connsiteX5" fmla="*/ 0 w 9220200"/>
              <a:gd name="connsiteY5" fmla="*/ 0 h 3629025"/>
              <a:gd name="connsiteX0" fmla="*/ 0 w 9220200"/>
              <a:gd name="connsiteY0" fmla="*/ 0 h 3629025"/>
              <a:gd name="connsiteX1" fmla="*/ 9220200 w 9220200"/>
              <a:gd name="connsiteY1" fmla="*/ 0 h 3629025"/>
              <a:gd name="connsiteX2" fmla="*/ 9220200 w 9220200"/>
              <a:gd name="connsiteY2" fmla="*/ 3629025 h 3629025"/>
              <a:gd name="connsiteX3" fmla="*/ 371475 w 9220200"/>
              <a:gd name="connsiteY3" fmla="*/ 3629025 h 3629025"/>
              <a:gd name="connsiteX4" fmla="*/ 76200 w 9220200"/>
              <a:gd name="connsiteY4" fmla="*/ 3200400 h 3629025"/>
              <a:gd name="connsiteX5" fmla="*/ 0 w 9220200"/>
              <a:gd name="connsiteY5" fmla="*/ 0 h 3629025"/>
              <a:gd name="connsiteX0" fmla="*/ 0 w 9220200"/>
              <a:gd name="connsiteY0" fmla="*/ 0 h 3638550"/>
              <a:gd name="connsiteX1" fmla="*/ 9220200 w 9220200"/>
              <a:gd name="connsiteY1" fmla="*/ 0 h 3638550"/>
              <a:gd name="connsiteX2" fmla="*/ 9220200 w 9220200"/>
              <a:gd name="connsiteY2" fmla="*/ 3629025 h 3638550"/>
              <a:gd name="connsiteX3" fmla="*/ 971550 w 9220200"/>
              <a:gd name="connsiteY3" fmla="*/ 3638550 h 3638550"/>
              <a:gd name="connsiteX4" fmla="*/ 76200 w 9220200"/>
              <a:gd name="connsiteY4" fmla="*/ 3200400 h 3638550"/>
              <a:gd name="connsiteX5" fmla="*/ 0 w 9220200"/>
              <a:gd name="connsiteY5" fmla="*/ 0 h 3638550"/>
              <a:gd name="connsiteX0" fmla="*/ 0 w 9220200"/>
              <a:gd name="connsiteY0" fmla="*/ 0 h 3648075"/>
              <a:gd name="connsiteX1" fmla="*/ 9220200 w 9220200"/>
              <a:gd name="connsiteY1" fmla="*/ 0 h 3648075"/>
              <a:gd name="connsiteX2" fmla="*/ 9220200 w 9220200"/>
              <a:gd name="connsiteY2" fmla="*/ 3629025 h 3648075"/>
              <a:gd name="connsiteX3" fmla="*/ 1666875 w 9220200"/>
              <a:gd name="connsiteY3" fmla="*/ 3648075 h 3648075"/>
              <a:gd name="connsiteX4" fmla="*/ 76200 w 9220200"/>
              <a:gd name="connsiteY4" fmla="*/ 3200400 h 3648075"/>
              <a:gd name="connsiteX5" fmla="*/ 0 w 9220200"/>
              <a:gd name="connsiteY5" fmla="*/ 0 h 3648075"/>
              <a:gd name="connsiteX0" fmla="*/ 0 w 9220200"/>
              <a:gd name="connsiteY0" fmla="*/ 0 h 3648075"/>
              <a:gd name="connsiteX1" fmla="*/ 9220200 w 9220200"/>
              <a:gd name="connsiteY1" fmla="*/ 0 h 3648075"/>
              <a:gd name="connsiteX2" fmla="*/ 9220200 w 9220200"/>
              <a:gd name="connsiteY2" fmla="*/ 3629025 h 3648075"/>
              <a:gd name="connsiteX3" fmla="*/ 1457325 w 9220200"/>
              <a:gd name="connsiteY3" fmla="*/ 3648075 h 3648075"/>
              <a:gd name="connsiteX4" fmla="*/ 76200 w 9220200"/>
              <a:gd name="connsiteY4" fmla="*/ 3200400 h 3648075"/>
              <a:gd name="connsiteX5" fmla="*/ 0 w 9220200"/>
              <a:gd name="connsiteY5" fmla="*/ 0 h 3648075"/>
              <a:gd name="connsiteX0" fmla="*/ 0 w 9220200"/>
              <a:gd name="connsiteY0" fmla="*/ 0 h 3648075"/>
              <a:gd name="connsiteX1" fmla="*/ 9220200 w 9220200"/>
              <a:gd name="connsiteY1" fmla="*/ 0 h 3648075"/>
              <a:gd name="connsiteX2" fmla="*/ 9220200 w 9220200"/>
              <a:gd name="connsiteY2" fmla="*/ 3629025 h 3648075"/>
              <a:gd name="connsiteX3" fmla="*/ 1457325 w 9220200"/>
              <a:gd name="connsiteY3" fmla="*/ 3648075 h 3648075"/>
              <a:gd name="connsiteX4" fmla="*/ 57150 w 9220200"/>
              <a:gd name="connsiteY4" fmla="*/ 2514600 h 3648075"/>
              <a:gd name="connsiteX5" fmla="*/ 0 w 9220200"/>
              <a:gd name="connsiteY5" fmla="*/ 0 h 3648075"/>
              <a:gd name="connsiteX0" fmla="*/ 0 w 9220200"/>
              <a:gd name="connsiteY0" fmla="*/ 0 h 3648075"/>
              <a:gd name="connsiteX1" fmla="*/ 9220200 w 9220200"/>
              <a:gd name="connsiteY1" fmla="*/ 0 h 3648075"/>
              <a:gd name="connsiteX2" fmla="*/ 9220200 w 9220200"/>
              <a:gd name="connsiteY2" fmla="*/ 3629025 h 3648075"/>
              <a:gd name="connsiteX3" fmla="*/ 1457325 w 9220200"/>
              <a:gd name="connsiteY3" fmla="*/ 3648075 h 3648075"/>
              <a:gd name="connsiteX4" fmla="*/ 38100 w 9220200"/>
              <a:gd name="connsiteY4" fmla="*/ 2962275 h 3648075"/>
              <a:gd name="connsiteX5" fmla="*/ 0 w 9220200"/>
              <a:gd name="connsiteY5" fmla="*/ 0 h 3648075"/>
              <a:gd name="connsiteX0" fmla="*/ 0 w 9220200"/>
              <a:gd name="connsiteY0" fmla="*/ 0 h 3648075"/>
              <a:gd name="connsiteX1" fmla="*/ 9220200 w 9220200"/>
              <a:gd name="connsiteY1" fmla="*/ 0 h 3648075"/>
              <a:gd name="connsiteX2" fmla="*/ 9220200 w 9220200"/>
              <a:gd name="connsiteY2" fmla="*/ 3629025 h 3648075"/>
              <a:gd name="connsiteX3" fmla="*/ 8848725 w 9220200"/>
              <a:gd name="connsiteY3" fmla="*/ 3629024 h 3648075"/>
              <a:gd name="connsiteX4" fmla="*/ 1457325 w 9220200"/>
              <a:gd name="connsiteY4" fmla="*/ 3648075 h 3648075"/>
              <a:gd name="connsiteX5" fmla="*/ 38100 w 9220200"/>
              <a:gd name="connsiteY5" fmla="*/ 2962275 h 3648075"/>
              <a:gd name="connsiteX6" fmla="*/ 0 w 9220200"/>
              <a:gd name="connsiteY6" fmla="*/ 0 h 3648075"/>
              <a:gd name="connsiteX0" fmla="*/ 0 w 9220200"/>
              <a:gd name="connsiteY0" fmla="*/ 0 h 3648075"/>
              <a:gd name="connsiteX1" fmla="*/ 9220200 w 9220200"/>
              <a:gd name="connsiteY1" fmla="*/ 0 h 3648075"/>
              <a:gd name="connsiteX2" fmla="*/ 9220200 w 9220200"/>
              <a:gd name="connsiteY2" fmla="*/ 2638425 h 3648075"/>
              <a:gd name="connsiteX3" fmla="*/ 8848725 w 9220200"/>
              <a:gd name="connsiteY3" fmla="*/ 3629024 h 3648075"/>
              <a:gd name="connsiteX4" fmla="*/ 1457325 w 9220200"/>
              <a:gd name="connsiteY4" fmla="*/ 3648075 h 3648075"/>
              <a:gd name="connsiteX5" fmla="*/ 38100 w 9220200"/>
              <a:gd name="connsiteY5" fmla="*/ 2962275 h 3648075"/>
              <a:gd name="connsiteX6" fmla="*/ 0 w 9220200"/>
              <a:gd name="connsiteY6" fmla="*/ 0 h 3648075"/>
              <a:gd name="connsiteX0" fmla="*/ 0 w 9229725"/>
              <a:gd name="connsiteY0" fmla="*/ 0 h 3648075"/>
              <a:gd name="connsiteX1" fmla="*/ 9220200 w 9229725"/>
              <a:gd name="connsiteY1" fmla="*/ 0 h 3648075"/>
              <a:gd name="connsiteX2" fmla="*/ 9229725 w 9229725"/>
              <a:gd name="connsiteY2" fmla="*/ 2981325 h 3648075"/>
              <a:gd name="connsiteX3" fmla="*/ 8848725 w 9229725"/>
              <a:gd name="connsiteY3" fmla="*/ 3629024 h 3648075"/>
              <a:gd name="connsiteX4" fmla="*/ 1457325 w 9229725"/>
              <a:gd name="connsiteY4" fmla="*/ 3648075 h 3648075"/>
              <a:gd name="connsiteX5" fmla="*/ 38100 w 9229725"/>
              <a:gd name="connsiteY5" fmla="*/ 2962275 h 3648075"/>
              <a:gd name="connsiteX6" fmla="*/ 0 w 9229725"/>
              <a:gd name="connsiteY6" fmla="*/ 0 h 3648075"/>
              <a:gd name="connsiteX0" fmla="*/ 0 w 9229725"/>
              <a:gd name="connsiteY0" fmla="*/ 0 h 3648075"/>
              <a:gd name="connsiteX1" fmla="*/ 9220200 w 9229725"/>
              <a:gd name="connsiteY1" fmla="*/ 0 h 3648075"/>
              <a:gd name="connsiteX2" fmla="*/ 9229725 w 9229725"/>
              <a:gd name="connsiteY2" fmla="*/ 2981325 h 3648075"/>
              <a:gd name="connsiteX3" fmla="*/ 8096250 w 9229725"/>
              <a:gd name="connsiteY3" fmla="*/ 3638549 h 3648075"/>
              <a:gd name="connsiteX4" fmla="*/ 1457325 w 9229725"/>
              <a:gd name="connsiteY4" fmla="*/ 3648075 h 3648075"/>
              <a:gd name="connsiteX5" fmla="*/ 38100 w 9229725"/>
              <a:gd name="connsiteY5" fmla="*/ 2962275 h 3648075"/>
              <a:gd name="connsiteX6" fmla="*/ 0 w 9229725"/>
              <a:gd name="connsiteY6" fmla="*/ 0 h 3648075"/>
              <a:gd name="connsiteX0" fmla="*/ 0 w 9229725"/>
              <a:gd name="connsiteY0" fmla="*/ 0 h 3648075"/>
              <a:gd name="connsiteX1" fmla="*/ 9220200 w 9229725"/>
              <a:gd name="connsiteY1" fmla="*/ 0 h 3648075"/>
              <a:gd name="connsiteX2" fmla="*/ 9229725 w 9229725"/>
              <a:gd name="connsiteY2" fmla="*/ 2981325 h 3648075"/>
              <a:gd name="connsiteX3" fmla="*/ 7858125 w 9229725"/>
              <a:gd name="connsiteY3" fmla="*/ 3638549 h 3648075"/>
              <a:gd name="connsiteX4" fmla="*/ 1457325 w 9229725"/>
              <a:gd name="connsiteY4" fmla="*/ 3648075 h 3648075"/>
              <a:gd name="connsiteX5" fmla="*/ 38100 w 9229725"/>
              <a:gd name="connsiteY5" fmla="*/ 2962275 h 3648075"/>
              <a:gd name="connsiteX6" fmla="*/ 0 w 9229725"/>
              <a:gd name="connsiteY6" fmla="*/ 0 h 3648075"/>
              <a:gd name="connsiteX0" fmla="*/ 0 w 9229725"/>
              <a:gd name="connsiteY0" fmla="*/ 0 h 3648075"/>
              <a:gd name="connsiteX1" fmla="*/ 9220200 w 9229725"/>
              <a:gd name="connsiteY1" fmla="*/ 0 h 3648075"/>
              <a:gd name="connsiteX2" fmla="*/ 9229725 w 9229725"/>
              <a:gd name="connsiteY2" fmla="*/ 2981325 h 3648075"/>
              <a:gd name="connsiteX3" fmla="*/ 7600950 w 9229725"/>
              <a:gd name="connsiteY3" fmla="*/ 3638549 h 3648075"/>
              <a:gd name="connsiteX4" fmla="*/ 1457325 w 9229725"/>
              <a:gd name="connsiteY4" fmla="*/ 3648075 h 3648075"/>
              <a:gd name="connsiteX5" fmla="*/ 38100 w 9229725"/>
              <a:gd name="connsiteY5" fmla="*/ 2962275 h 3648075"/>
              <a:gd name="connsiteX6" fmla="*/ 0 w 9229725"/>
              <a:gd name="connsiteY6" fmla="*/ 0 h 3648075"/>
              <a:gd name="connsiteX0" fmla="*/ 0 w 9229725"/>
              <a:gd name="connsiteY0" fmla="*/ 0 h 3648075"/>
              <a:gd name="connsiteX1" fmla="*/ 9220200 w 9229725"/>
              <a:gd name="connsiteY1" fmla="*/ 0 h 3648075"/>
              <a:gd name="connsiteX2" fmla="*/ 9229725 w 9229725"/>
              <a:gd name="connsiteY2" fmla="*/ 2981325 h 3648075"/>
              <a:gd name="connsiteX3" fmla="*/ 7886700 w 9229725"/>
              <a:gd name="connsiteY3" fmla="*/ 3648074 h 3648075"/>
              <a:gd name="connsiteX4" fmla="*/ 1457325 w 9229725"/>
              <a:gd name="connsiteY4" fmla="*/ 3648075 h 3648075"/>
              <a:gd name="connsiteX5" fmla="*/ 38100 w 9229725"/>
              <a:gd name="connsiteY5" fmla="*/ 2962275 h 3648075"/>
              <a:gd name="connsiteX6" fmla="*/ 0 w 9229725"/>
              <a:gd name="connsiteY6" fmla="*/ 0 h 3648075"/>
              <a:gd name="connsiteX0" fmla="*/ 0 w 9247142"/>
              <a:gd name="connsiteY0" fmla="*/ 287383 h 3648075"/>
              <a:gd name="connsiteX1" fmla="*/ 9237617 w 9247142"/>
              <a:gd name="connsiteY1" fmla="*/ 0 h 3648075"/>
              <a:gd name="connsiteX2" fmla="*/ 9247142 w 9247142"/>
              <a:gd name="connsiteY2" fmla="*/ 2981325 h 3648075"/>
              <a:gd name="connsiteX3" fmla="*/ 7904117 w 9247142"/>
              <a:gd name="connsiteY3" fmla="*/ 3648074 h 3648075"/>
              <a:gd name="connsiteX4" fmla="*/ 1474742 w 9247142"/>
              <a:gd name="connsiteY4" fmla="*/ 3648075 h 3648075"/>
              <a:gd name="connsiteX5" fmla="*/ 55517 w 9247142"/>
              <a:gd name="connsiteY5" fmla="*/ 2962275 h 3648075"/>
              <a:gd name="connsiteX6" fmla="*/ 0 w 9247142"/>
              <a:gd name="connsiteY6" fmla="*/ 287383 h 3648075"/>
              <a:gd name="connsiteX0" fmla="*/ 0 w 9289868"/>
              <a:gd name="connsiteY0" fmla="*/ 26126 h 3386818"/>
              <a:gd name="connsiteX1" fmla="*/ 9289868 w 9289868"/>
              <a:gd name="connsiteY1" fmla="*/ 0 h 3386818"/>
              <a:gd name="connsiteX2" fmla="*/ 9247142 w 9289868"/>
              <a:gd name="connsiteY2" fmla="*/ 2720068 h 3386818"/>
              <a:gd name="connsiteX3" fmla="*/ 7904117 w 9289868"/>
              <a:gd name="connsiteY3" fmla="*/ 3386817 h 3386818"/>
              <a:gd name="connsiteX4" fmla="*/ 1474742 w 9289868"/>
              <a:gd name="connsiteY4" fmla="*/ 3386818 h 3386818"/>
              <a:gd name="connsiteX5" fmla="*/ 55517 w 9289868"/>
              <a:gd name="connsiteY5" fmla="*/ 2701018 h 3386818"/>
              <a:gd name="connsiteX6" fmla="*/ 0 w 9289868"/>
              <a:gd name="connsiteY6" fmla="*/ 26126 h 3386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89868" h="3386818">
                <a:moveTo>
                  <a:pt x="0" y="26126"/>
                </a:moveTo>
                <a:lnTo>
                  <a:pt x="9289868" y="0"/>
                </a:lnTo>
                <a:lnTo>
                  <a:pt x="9247142" y="2720068"/>
                </a:lnTo>
                <a:lnTo>
                  <a:pt x="7904117" y="3386817"/>
                </a:lnTo>
                <a:lnTo>
                  <a:pt x="1474742" y="3386818"/>
                </a:lnTo>
                <a:lnTo>
                  <a:pt x="55517" y="2701018"/>
                </a:lnTo>
                <a:lnTo>
                  <a:pt x="0" y="26126"/>
                </a:lnTo>
                <a:close/>
              </a:path>
            </a:pathLst>
          </a:custGeom>
          <a:gradFill>
            <a:gsLst>
              <a:gs pos="0">
                <a:schemeClr val="bg2">
                  <a:lumMod val="75000"/>
                  <a:alpha val="50000"/>
                </a:schemeClr>
              </a:gs>
              <a:gs pos="52000">
                <a:schemeClr val="tx1">
                  <a:lumMod val="50000"/>
                  <a:lumOff val="50000"/>
                  <a:alpha val="50000"/>
                </a:schemeClr>
              </a:gs>
              <a:gs pos="100000">
                <a:schemeClr val="bg2">
                  <a:lumMod val="75000"/>
                  <a:alpha val="50000"/>
                </a:schemeClr>
              </a:gs>
            </a:gsLst>
            <a:lin ang="5400000" scaled="0"/>
          </a:gradFill>
          <a:ln>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solidFill>
                <a:schemeClr val="tx2"/>
              </a:solidFill>
              <a:effectLst>
                <a:outerShdw blurRad="38100" dist="38100" dir="2700000" algn="tl">
                  <a:srgbClr val="000000">
                    <a:alpha val="43137"/>
                  </a:srgbClr>
                </a:outerShdw>
              </a:effectLst>
              <a:latin typeface="Segoe" pitchFamily="34" charset="0"/>
            </a:endParaRPr>
          </a:p>
        </p:txBody>
      </p:sp>
      <p:sp>
        <p:nvSpPr>
          <p:cNvPr id="115" name="Freeform 6"/>
          <p:cNvSpPr>
            <a:spLocks/>
          </p:cNvSpPr>
          <p:nvPr/>
        </p:nvSpPr>
        <p:spPr bwMode="auto">
          <a:xfrm>
            <a:off x="-16929" y="863731"/>
            <a:ext cx="12205754" cy="2229403"/>
          </a:xfrm>
          <a:custGeom>
            <a:avLst/>
            <a:gdLst/>
            <a:ahLst/>
            <a:cxnLst>
              <a:cxn ang="0">
                <a:pos x="17" y="2049"/>
              </a:cxn>
              <a:cxn ang="0">
                <a:pos x="262" y="1872"/>
              </a:cxn>
              <a:cxn ang="0">
                <a:pos x="485" y="1731"/>
              </a:cxn>
              <a:cxn ang="0">
                <a:pos x="768" y="1568"/>
              </a:cxn>
              <a:cxn ang="0">
                <a:pos x="1107" y="1398"/>
              </a:cxn>
              <a:cxn ang="0">
                <a:pos x="1496" y="1231"/>
              </a:cxn>
              <a:cxn ang="0">
                <a:pos x="1931" y="1082"/>
              </a:cxn>
              <a:cxn ang="0">
                <a:pos x="2243" y="996"/>
              </a:cxn>
              <a:cxn ang="0">
                <a:pos x="2488" y="942"/>
              </a:cxn>
              <a:cxn ang="0">
                <a:pos x="2743" y="900"/>
              </a:cxn>
              <a:cxn ang="0">
                <a:pos x="3005" y="869"/>
              </a:cxn>
              <a:cxn ang="0">
                <a:pos x="3275" y="850"/>
              </a:cxn>
              <a:cxn ang="0">
                <a:pos x="3459" y="846"/>
              </a:cxn>
              <a:cxn ang="0">
                <a:pos x="3733" y="856"/>
              </a:cxn>
              <a:cxn ang="0">
                <a:pos x="4001" y="877"/>
              </a:cxn>
              <a:cxn ang="0">
                <a:pos x="4259" y="911"/>
              </a:cxn>
              <a:cxn ang="0">
                <a:pos x="4512" y="959"/>
              </a:cxn>
              <a:cxn ang="0">
                <a:pos x="4754" y="1015"/>
              </a:cxn>
              <a:cxn ang="0">
                <a:pos x="5135" y="1126"/>
              </a:cxn>
              <a:cxn ang="0">
                <a:pos x="5554" y="1281"/>
              </a:cxn>
              <a:cxn ang="0">
                <a:pos x="5928" y="1449"/>
              </a:cxn>
              <a:cxn ang="0">
                <a:pos x="6246" y="1616"/>
              </a:cxn>
              <a:cxn ang="0">
                <a:pos x="6510" y="1771"/>
              </a:cxn>
              <a:cxn ang="0">
                <a:pos x="6763" y="1939"/>
              </a:cxn>
              <a:cxn ang="0">
                <a:pos x="6912" y="2051"/>
              </a:cxn>
              <a:cxn ang="0">
                <a:pos x="6845" y="810"/>
              </a:cxn>
              <a:cxn ang="0">
                <a:pos x="6510" y="651"/>
              </a:cxn>
              <a:cxn ang="0">
                <a:pos x="6246" y="542"/>
              </a:cxn>
              <a:cxn ang="0">
                <a:pos x="5928" y="423"/>
              </a:cxn>
              <a:cxn ang="0">
                <a:pos x="5554" y="306"/>
              </a:cxn>
              <a:cxn ang="0">
                <a:pos x="5135" y="197"/>
              </a:cxn>
              <a:cxn ang="0">
                <a:pos x="4673" y="103"/>
              </a:cxn>
              <a:cxn ang="0">
                <a:pos x="4175" y="36"/>
              </a:cxn>
              <a:cxn ang="0">
                <a:pos x="3733" y="6"/>
              </a:cxn>
              <a:cxn ang="0">
                <a:pos x="3459" y="0"/>
              </a:cxn>
              <a:cxn ang="0">
                <a:pos x="3275" y="2"/>
              </a:cxn>
              <a:cxn ang="0">
                <a:pos x="2917" y="21"/>
              </a:cxn>
              <a:cxn ang="0">
                <a:pos x="2406" y="78"/>
              </a:cxn>
              <a:cxn ang="0">
                <a:pos x="1931" y="163"/>
              </a:cxn>
              <a:cxn ang="0">
                <a:pos x="1496" y="268"/>
              </a:cxn>
              <a:cxn ang="0">
                <a:pos x="1107" y="385"/>
              </a:cxn>
              <a:cxn ang="0">
                <a:pos x="768" y="504"/>
              </a:cxn>
              <a:cxn ang="0">
                <a:pos x="485" y="616"/>
              </a:cxn>
              <a:cxn ang="0">
                <a:pos x="149" y="770"/>
              </a:cxn>
              <a:cxn ang="0">
                <a:pos x="0" y="2062"/>
              </a:cxn>
            </a:cxnLst>
            <a:rect l="0" t="0" r="r" b="b"/>
            <a:pathLst>
              <a:path w="6912" h="2062">
                <a:moveTo>
                  <a:pt x="0" y="2062"/>
                </a:moveTo>
                <a:lnTo>
                  <a:pt x="0" y="2062"/>
                </a:lnTo>
                <a:lnTo>
                  <a:pt x="17" y="2049"/>
                </a:lnTo>
                <a:lnTo>
                  <a:pt x="67" y="2010"/>
                </a:lnTo>
                <a:lnTo>
                  <a:pt x="149" y="1949"/>
                </a:lnTo>
                <a:lnTo>
                  <a:pt x="262" y="1872"/>
                </a:lnTo>
                <a:lnTo>
                  <a:pt x="329" y="1828"/>
                </a:lnTo>
                <a:lnTo>
                  <a:pt x="404" y="1781"/>
                </a:lnTo>
                <a:lnTo>
                  <a:pt x="485" y="1731"/>
                </a:lnTo>
                <a:lnTo>
                  <a:pt x="573" y="1677"/>
                </a:lnTo>
                <a:lnTo>
                  <a:pt x="668" y="1624"/>
                </a:lnTo>
                <a:lnTo>
                  <a:pt x="768" y="1568"/>
                </a:lnTo>
                <a:lnTo>
                  <a:pt x="875" y="1511"/>
                </a:lnTo>
                <a:lnTo>
                  <a:pt x="988" y="1455"/>
                </a:lnTo>
                <a:lnTo>
                  <a:pt x="1107" y="1398"/>
                </a:lnTo>
                <a:lnTo>
                  <a:pt x="1231" y="1342"/>
                </a:lnTo>
                <a:lnTo>
                  <a:pt x="1362" y="1287"/>
                </a:lnTo>
                <a:lnTo>
                  <a:pt x="1496" y="1231"/>
                </a:lnTo>
                <a:lnTo>
                  <a:pt x="1636" y="1179"/>
                </a:lnTo>
                <a:lnTo>
                  <a:pt x="1781" y="1130"/>
                </a:lnTo>
                <a:lnTo>
                  <a:pt x="1931" y="1082"/>
                </a:lnTo>
                <a:lnTo>
                  <a:pt x="2084" y="1038"/>
                </a:lnTo>
                <a:lnTo>
                  <a:pt x="2164" y="1017"/>
                </a:lnTo>
                <a:lnTo>
                  <a:pt x="2243" y="996"/>
                </a:lnTo>
                <a:lnTo>
                  <a:pt x="2323" y="976"/>
                </a:lnTo>
                <a:lnTo>
                  <a:pt x="2406" y="959"/>
                </a:lnTo>
                <a:lnTo>
                  <a:pt x="2488" y="942"/>
                </a:lnTo>
                <a:lnTo>
                  <a:pt x="2572" y="927"/>
                </a:lnTo>
                <a:lnTo>
                  <a:pt x="2656" y="913"/>
                </a:lnTo>
                <a:lnTo>
                  <a:pt x="2743" y="900"/>
                </a:lnTo>
                <a:lnTo>
                  <a:pt x="2829" y="888"/>
                </a:lnTo>
                <a:lnTo>
                  <a:pt x="2917" y="877"/>
                </a:lnTo>
                <a:lnTo>
                  <a:pt x="3005" y="869"/>
                </a:lnTo>
                <a:lnTo>
                  <a:pt x="3095" y="862"/>
                </a:lnTo>
                <a:lnTo>
                  <a:pt x="3185" y="856"/>
                </a:lnTo>
                <a:lnTo>
                  <a:pt x="3275" y="850"/>
                </a:lnTo>
                <a:lnTo>
                  <a:pt x="3367" y="848"/>
                </a:lnTo>
                <a:lnTo>
                  <a:pt x="3459" y="846"/>
                </a:lnTo>
                <a:lnTo>
                  <a:pt x="3459" y="846"/>
                </a:lnTo>
                <a:lnTo>
                  <a:pt x="3551" y="848"/>
                </a:lnTo>
                <a:lnTo>
                  <a:pt x="3643" y="850"/>
                </a:lnTo>
                <a:lnTo>
                  <a:pt x="3733" y="856"/>
                </a:lnTo>
                <a:lnTo>
                  <a:pt x="3823" y="862"/>
                </a:lnTo>
                <a:lnTo>
                  <a:pt x="3913" y="867"/>
                </a:lnTo>
                <a:lnTo>
                  <a:pt x="4001" y="877"/>
                </a:lnTo>
                <a:lnTo>
                  <a:pt x="4089" y="886"/>
                </a:lnTo>
                <a:lnTo>
                  <a:pt x="4175" y="900"/>
                </a:lnTo>
                <a:lnTo>
                  <a:pt x="4259" y="911"/>
                </a:lnTo>
                <a:lnTo>
                  <a:pt x="4346" y="927"/>
                </a:lnTo>
                <a:lnTo>
                  <a:pt x="4428" y="942"/>
                </a:lnTo>
                <a:lnTo>
                  <a:pt x="4512" y="959"/>
                </a:lnTo>
                <a:lnTo>
                  <a:pt x="4593" y="976"/>
                </a:lnTo>
                <a:lnTo>
                  <a:pt x="4673" y="996"/>
                </a:lnTo>
                <a:lnTo>
                  <a:pt x="4754" y="1015"/>
                </a:lnTo>
                <a:lnTo>
                  <a:pt x="4832" y="1036"/>
                </a:lnTo>
                <a:lnTo>
                  <a:pt x="4985" y="1080"/>
                </a:lnTo>
                <a:lnTo>
                  <a:pt x="5135" y="1126"/>
                </a:lnTo>
                <a:lnTo>
                  <a:pt x="5280" y="1176"/>
                </a:lnTo>
                <a:lnTo>
                  <a:pt x="5420" y="1227"/>
                </a:lnTo>
                <a:lnTo>
                  <a:pt x="5554" y="1281"/>
                </a:lnTo>
                <a:lnTo>
                  <a:pt x="5684" y="1336"/>
                </a:lnTo>
                <a:lnTo>
                  <a:pt x="5809" y="1392"/>
                </a:lnTo>
                <a:lnTo>
                  <a:pt x="5928" y="1449"/>
                </a:lnTo>
                <a:lnTo>
                  <a:pt x="6039" y="1505"/>
                </a:lnTo>
                <a:lnTo>
                  <a:pt x="6146" y="1560"/>
                </a:lnTo>
                <a:lnTo>
                  <a:pt x="6246" y="1616"/>
                </a:lnTo>
                <a:lnTo>
                  <a:pt x="6341" y="1670"/>
                </a:lnTo>
                <a:lnTo>
                  <a:pt x="6427" y="1721"/>
                </a:lnTo>
                <a:lnTo>
                  <a:pt x="6510" y="1771"/>
                </a:lnTo>
                <a:lnTo>
                  <a:pt x="6583" y="1819"/>
                </a:lnTo>
                <a:lnTo>
                  <a:pt x="6650" y="1863"/>
                </a:lnTo>
                <a:lnTo>
                  <a:pt x="6763" y="1939"/>
                </a:lnTo>
                <a:lnTo>
                  <a:pt x="6845" y="1999"/>
                </a:lnTo>
                <a:lnTo>
                  <a:pt x="6895" y="2037"/>
                </a:lnTo>
                <a:lnTo>
                  <a:pt x="6912" y="2051"/>
                </a:lnTo>
                <a:lnTo>
                  <a:pt x="6912" y="846"/>
                </a:lnTo>
                <a:lnTo>
                  <a:pt x="6912" y="846"/>
                </a:lnTo>
                <a:lnTo>
                  <a:pt x="6845" y="810"/>
                </a:lnTo>
                <a:lnTo>
                  <a:pt x="6763" y="770"/>
                </a:lnTo>
                <a:lnTo>
                  <a:pt x="6650" y="714"/>
                </a:lnTo>
                <a:lnTo>
                  <a:pt x="6510" y="651"/>
                </a:lnTo>
                <a:lnTo>
                  <a:pt x="6427" y="616"/>
                </a:lnTo>
                <a:lnTo>
                  <a:pt x="6341" y="578"/>
                </a:lnTo>
                <a:lnTo>
                  <a:pt x="6246" y="542"/>
                </a:lnTo>
                <a:lnTo>
                  <a:pt x="6146" y="504"/>
                </a:lnTo>
                <a:lnTo>
                  <a:pt x="6039" y="463"/>
                </a:lnTo>
                <a:lnTo>
                  <a:pt x="5928" y="423"/>
                </a:lnTo>
                <a:lnTo>
                  <a:pt x="5809" y="385"/>
                </a:lnTo>
                <a:lnTo>
                  <a:pt x="5684" y="345"/>
                </a:lnTo>
                <a:lnTo>
                  <a:pt x="5554" y="306"/>
                </a:lnTo>
                <a:lnTo>
                  <a:pt x="5420" y="268"/>
                </a:lnTo>
                <a:lnTo>
                  <a:pt x="5280" y="232"/>
                </a:lnTo>
                <a:lnTo>
                  <a:pt x="5135" y="197"/>
                </a:lnTo>
                <a:lnTo>
                  <a:pt x="4985" y="163"/>
                </a:lnTo>
                <a:lnTo>
                  <a:pt x="4832" y="132"/>
                </a:lnTo>
                <a:lnTo>
                  <a:pt x="4673" y="103"/>
                </a:lnTo>
                <a:lnTo>
                  <a:pt x="4512" y="78"/>
                </a:lnTo>
                <a:lnTo>
                  <a:pt x="4346" y="56"/>
                </a:lnTo>
                <a:lnTo>
                  <a:pt x="4175" y="36"/>
                </a:lnTo>
                <a:lnTo>
                  <a:pt x="4001" y="21"/>
                </a:lnTo>
                <a:lnTo>
                  <a:pt x="3823" y="10"/>
                </a:lnTo>
                <a:lnTo>
                  <a:pt x="3733" y="6"/>
                </a:lnTo>
                <a:lnTo>
                  <a:pt x="3643" y="2"/>
                </a:lnTo>
                <a:lnTo>
                  <a:pt x="3551" y="0"/>
                </a:lnTo>
                <a:lnTo>
                  <a:pt x="3459" y="0"/>
                </a:lnTo>
                <a:lnTo>
                  <a:pt x="3459" y="0"/>
                </a:lnTo>
                <a:lnTo>
                  <a:pt x="3367" y="0"/>
                </a:lnTo>
                <a:lnTo>
                  <a:pt x="3275" y="2"/>
                </a:lnTo>
                <a:lnTo>
                  <a:pt x="3185" y="6"/>
                </a:lnTo>
                <a:lnTo>
                  <a:pt x="3095" y="10"/>
                </a:lnTo>
                <a:lnTo>
                  <a:pt x="2917" y="21"/>
                </a:lnTo>
                <a:lnTo>
                  <a:pt x="2743" y="36"/>
                </a:lnTo>
                <a:lnTo>
                  <a:pt x="2572" y="56"/>
                </a:lnTo>
                <a:lnTo>
                  <a:pt x="2406" y="78"/>
                </a:lnTo>
                <a:lnTo>
                  <a:pt x="2243" y="103"/>
                </a:lnTo>
                <a:lnTo>
                  <a:pt x="2084" y="132"/>
                </a:lnTo>
                <a:lnTo>
                  <a:pt x="1931" y="163"/>
                </a:lnTo>
                <a:lnTo>
                  <a:pt x="1781" y="197"/>
                </a:lnTo>
                <a:lnTo>
                  <a:pt x="1636" y="232"/>
                </a:lnTo>
                <a:lnTo>
                  <a:pt x="1496" y="268"/>
                </a:lnTo>
                <a:lnTo>
                  <a:pt x="1362" y="306"/>
                </a:lnTo>
                <a:lnTo>
                  <a:pt x="1231" y="345"/>
                </a:lnTo>
                <a:lnTo>
                  <a:pt x="1107" y="385"/>
                </a:lnTo>
                <a:lnTo>
                  <a:pt x="988" y="423"/>
                </a:lnTo>
                <a:lnTo>
                  <a:pt x="875" y="463"/>
                </a:lnTo>
                <a:lnTo>
                  <a:pt x="768" y="504"/>
                </a:lnTo>
                <a:lnTo>
                  <a:pt x="668" y="542"/>
                </a:lnTo>
                <a:lnTo>
                  <a:pt x="573" y="578"/>
                </a:lnTo>
                <a:lnTo>
                  <a:pt x="485" y="616"/>
                </a:lnTo>
                <a:lnTo>
                  <a:pt x="404" y="651"/>
                </a:lnTo>
                <a:lnTo>
                  <a:pt x="262" y="714"/>
                </a:lnTo>
                <a:lnTo>
                  <a:pt x="149" y="770"/>
                </a:lnTo>
                <a:lnTo>
                  <a:pt x="67" y="810"/>
                </a:lnTo>
                <a:lnTo>
                  <a:pt x="0" y="846"/>
                </a:lnTo>
                <a:lnTo>
                  <a:pt x="0" y="2062"/>
                </a:lnTo>
                <a:close/>
              </a:path>
            </a:pathLst>
          </a:custGeom>
          <a:gradFill flip="none" rotWithShape="1">
            <a:gsLst>
              <a:gs pos="0">
                <a:schemeClr val="bg2">
                  <a:lumMod val="75000"/>
                </a:schemeClr>
              </a:gs>
              <a:gs pos="52000">
                <a:schemeClr val="tx1">
                  <a:lumMod val="50000"/>
                  <a:lumOff val="50000"/>
                </a:schemeClr>
              </a:gs>
              <a:gs pos="100000">
                <a:schemeClr val="bg2">
                  <a:lumMod val="75000"/>
                </a:schemeClr>
              </a:gs>
            </a:gsLst>
            <a:lin ang="3600000" scaled="0"/>
            <a:tileRect/>
          </a:gradFill>
          <a:ln w="12700" cap="flat" cmpd="sng" algn="ctr">
            <a:noFill/>
            <a:prstDash val="solid"/>
            <a:round/>
            <a:headEnd type="none" w="med" len="med"/>
            <a:tailEnd type="none" w="med" len="med"/>
          </a:ln>
          <a:effectLst/>
        </p:spPr>
        <p:txBody>
          <a:bodyPr vert="horz" wrap="square" lIns="45710" tIns="45710" rIns="54852" bIns="41145" numCol="1" rtlCol="0" anchor="ctr" anchorCtr="1" compatLnSpc="1">
            <a:prstTxWarp prst="textNoShape">
              <a:avLst/>
            </a:prstTxWarp>
          </a:bodyPr>
          <a:lstStyle/>
          <a:p>
            <a:pPr marL="227147" indent="-227147" algn="ctr" defTabSz="914159">
              <a:lnSpc>
                <a:spcPct val="90000"/>
              </a:lnSpc>
              <a:spcBef>
                <a:spcPts val="630"/>
              </a:spcBef>
              <a:buClr>
                <a:srgbClr val="FFFF99"/>
              </a:buClr>
              <a:buSzPct val="120000"/>
              <a:defRPr/>
            </a:pPr>
            <a:endParaRPr lang="en-US" altLang="zh-CN" sz="3200" i="1" dirty="0" smtClean="0">
              <a:solidFill>
                <a:srgbClr val="FFFFFF"/>
              </a:solidFill>
              <a:latin typeface="Segoe" pitchFamily="34" charset="0"/>
            </a:endParaRPr>
          </a:p>
        </p:txBody>
      </p:sp>
      <p:sp>
        <p:nvSpPr>
          <p:cNvPr id="116" name="Rectangle 115"/>
          <p:cNvSpPr/>
          <p:nvPr/>
        </p:nvSpPr>
        <p:spPr>
          <a:xfrm>
            <a:off x="743993" y="3083824"/>
            <a:ext cx="2811081" cy="605294"/>
          </a:xfrm>
          <a:prstGeom prst="rect">
            <a:avLst/>
          </a:prstGeom>
        </p:spPr>
        <p:txBody>
          <a:bodyPr wrap="square">
            <a:spAutoFit/>
          </a:bodyPr>
          <a:lstStyle/>
          <a:p>
            <a:pPr>
              <a:lnSpc>
                <a:spcPts val="2000"/>
              </a:lnSpc>
              <a:spcBef>
                <a:spcPts val="600"/>
              </a:spcBef>
              <a:spcAft>
                <a:spcPts val="800"/>
              </a:spcAft>
              <a:buClr>
                <a:schemeClr val="bg1"/>
              </a:buClr>
              <a:buSzPct val="100000"/>
              <a:defRPr/>
            </a:pPr>
            <a: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Sophisticated </a:t>
            </a:r>
            <a:b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br>
            <a: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Design Environment</a:t>
            </a:r>
          </a:p>
        </p:txBody>
      </p:sp>
      <p:pic>
        <p:nvPicPr>
          <p:cNvPr id="117" name="Picture 2" descr="\\eventsql\dvd\Online_ART\DVD_ART36\Artwork_Imagery\Brand Photos\Scenarios\FY09 Office Brand - No_exp\women man meeting working talking lap top.png"/>
          <p:cNvPicPr>
            <a:picLocks noChangeAspect="1" noChangeArrowheads="1"/>
          </p:cNvPicPr>
          <p:nvPr/>
        </p:nvPicPr>
        <p:blipFill>
          <a:blip r:embed="rId5" cstate="print"/>
          <a:srcRect/>
          <a:stretch>
            <a:fillRect/>
          </a:stretch>
        </p:blipFill>
        <p:spPr bwMode="auto">
          <a:xfrm>
            <a:off x="3787138" y="892675"/>
            <a:ext cx="4614551" cy="2180943"/>
          </a:xfrm>
          <a:prstGeom prst="rect">
            <a:avLst/>
          </a:prstGeom>
          <a:noFill/>
        </p:spPr>
      </p:pic>
      <p:sp>
        <p:nvSpPr>
          <p:cNvPr id="118" name="Rectangle 117"/>
          <p:cNvSpPr/>
          <p:nvPr/>
        </p:nvSpPr>
        <p:spPr>
          <a:xfrm>
            <a:off x="5642416" y="3808386"/>
            <a:ext cx="1002133" cy="581826"/>
          </a:xfrm>
          <a:prstGeom prst="rect">
            <a:avLst/>
          </a:prstGeom>
        </p:spPr>
        <p:txBody>
          <a:bodyPr wrap="none">
            <a:spAutoFit/>
          </a:bodyPr>
          <a:lstStyle/>
          <a:p>
            <a:pPr algn="ctr">
              <a:lnSpc>
                <a:spcPts val="2000"/>
              </a:lnSpc>
              <a:spcBef>
                <a:spcPts val="600"/>
              </a:spcBef>
              <a:spcAft>
                <a:spcPts val="800"/>
              </a:spcAft>
              <a:buClr>
                <a:schemeClr val="bg1"/>
              </a:buClr>
              <a:buSzPct val="100000"/>
              <a:defRPr/>
            </a:pP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Re-use </a:t>
            </a:r>
            <a:b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b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of insights</a:t>
            </a:r>
          </a:p>
        </p:txBody>
      </p:sp>
      <p:grpSp>
        <p:nvGrpSpPr>
          <p:cNvPr id="152" name="Group 151"/>
          <p:cNvGrpSpPr/>
          <p:nvPr/>
        </p:nvGrpSpPr>
        <p:grpSpPr>
          <a:xfrm>
            <a:off x="247897" y="1663121"/>
            <a:ext cx="2680507" cy="1444574"/>
            <a:chOff x="256874" y="1164713"/>
            <a:chExt cx="2681059" cy="1925994"/>
          </a:xfrm>
          <a:effectLst>
            <a:outerShdw blurRad="50800" dist="50800" dir="5400000" algn="ctr" rotWithShape="0">
              <a:srgbClr val="000000">
                <a:alpha val="50000"/>
              </a:srgbClr>
            </a:outerShdw>
          </a:effectLst>
        </p:grpSpPr>
        <p:pic>
          <p:nvPicPr>
            <p:cNvPr id="121" name="Picture 2" descr="\\eventsql\dvd\Online_ART\DVD_ART36\Artwork_Imagery\Brand Photos\Scenarios\FY08 Brand - Business - No_exp\Man IT Pro smiling IT servers  clean room posed hallways.png"/>
            <p:cNvPicPr>
              <a:picLocks noChangeAspect="1" noChangeArrowheads="1"/>
            </p:cNvPicPr>
            <p:nvPr/>
          </p:nvPicPr>
          <p:blipFill>
            <a:blip r:embed="rId6" cstate="print"/>
            <a:srcRect/>
            <a:stretch>
              <a:fillRect/>
            </a:stretch>
          </p:blipFill>
          <p:spPr bwMode="auto">
            <a:xfrm flipH="1">
              <a:off x="1428728" y="1164713"/>
              <a:ext cx="1509205" cy="1925994"/>
            </a:xfrm>
            <a:prstGeom prst="rect">
              <a:avLst/>
            </a:prstGeom>
            <a:noFill/>
          </p:spPr>
        </p:pic>
        <p:pic>
          <p:nvPicPr>
            <p:cNvPr id="122" name="Picture 2" descr="\\eventsql\dvd\Online_ART\DVD_ART36\Artwork_Imagery\Brand Photos\Scenarios\FY08 Brand - Mobility - No_exp\man standing working indoors laptop business.png"/>
            <p:cNvPicPr>
              <a:picLocks noChangeAspect="1" noChangeArrowheads="1"/>
            </p:cNvPicPr>
            <p:nvPr/>
          </p:nvPicPr>
          <p:blipFill>
            <a:blip r:embed="rId7" cstate="print"/>
            <a:srcRect/>
            <a:stretch>
              <a:fillRect/>
            </a:stretch>
          </p:blipFill>
          <p:spPr bwMode="auto">
            <a:xfrm>
              <a:off x="256874" y="1330584"/>
              <a:ext cx="1677882" cy="1670197"/>
            </a:xfrm>
            <a:prstGeom prst="rect">
              <a:avLst/>
            </a:prstGeom>
            <a:ln>
              <a:noFill/>
            </a:ln>
            <a:effectLst>
              <a:reflection stA="50000" endPos="65000" dist="50800" dir="5400000" sy="-100000" algn="bl" rotWithShape="0"/>
              <a:softEdge rad="112500"/>
            </a:effectLst>
          </p:spPr>
        </p:pic>
      </p:grpSp>
      <p:sp>
        <p:nvSpPr>
          <p:cNvPr id="133" name="Rounded Rectangle 132"/>
          <p:cNvSpPr/>
          <p:nvPr/>
        </p:nvSpPr>
        <p:spPr bwMode="auto">
          <a:xfrm>
            <a:off x="2291911" y="5415035"/>
            <a:ext cx="2147558" cy="315684"/>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45710" tIns="45710" rIns="54852" bIns="41145" numCol="1" rtlCol="0" anchor="ctr" anchorCtr="1" compatLnSpc="1">
            <a:prstTxWarp prst="textNoShape">
              <a:avLst/>
            </a:prstTxWarp>
          </a:bodyPr>
          <a:lstStyle/>
          <a:p>
            <a:pPr marL="227147" indent="-227147" algn="ctr" defTabSz="914159" fontAlgn="base">
              <a:lnSpc>
                <a:spcPct val="90000"/>
              </a:lnSpc>
              <a:spcBef>
                <a:spcPts val="630"/>
              </a:spcBef>
              <a:spcAft>
                <a:spcPct val="0"/>
              </a:spcAft>
              <a:buClr>
                <a:srgbClr val="FFFF99"/>
              </a:buClr>
              <a:buSzPct val="120000"/>
              <a:defRPr/>
            </a:pPr>
            <a:endParaRPr lang="en-US" altLang="zh-CN" sz="3200" i="1" dirty="0" smtClean="0">
              <a:solidFill>
                <a:schemeClr val="bg1"/>
              </a:solidFill>
              <a:latin typeface="Segoe" pitchFamily="34" charset="0"/>
            </a:endParaRPr>
          </a:p>
        </p:txBody>
      </p:sp>
      <p:sp>
        <p:nvSpPr>
          <p:cNvPr id="134" name="Rectangle 133"/>
          <p:cNvSpPr/>
          <p:nvPr/>
        </p:nvSpPr>
        <p:spPr>
          <a:xfrm>
            <a:off x="2139747" y="5352416"/>
            <a:ext cx="2451888" cy="400110"/>
          </a:xfrm>
          <a:prstGeom prst="rect">
            <a:avLst/>
          </a:prstGeom>
          <a:grpFill/>
          <a:ln w="6350" cap="flat" cmpd="sng" algn="ctr">
            <a:noFill/>
            <a:prstDash val="solid"/>
            <a:round/>
            <a:headEnd type="none" w="med" len="med"/>
            <a:tailEnd type="none" w="med" len="med"/>
          </a:ln>
          <a:effectLst/>
        </p:spPr>
        <p:txBody>
          <a:bodyPr wrap="square">
            <a:spAutoFit/>
          </a:bodyPr>
          <a:lstStyle/>
          <a:p>
            <a:pPr marR="0" lvl="0" indent="0" algn="ctr" fontAlgn="base">
              <a:lnSpc>
                <a:spcPts val="2400"/>
              </a:lnSpc>
              <a:spcBef>
                <a:spcPts val="600"/>
              </a:spcBef>
              <a:spcAft>
                <a:spcPts val="800"/>
              </a:spcAft>
              <a:buClr>
                <a:schemeClr val="bg1"/>
              </a:buClr>
              <a:buSzPct val="100000"/>
              <a:buFontTx/>
              <a:buNone/>
              <a:tabLst/>
              <a:defRPr/>
            </a:pPr>
            <a:r>
              <a:rPr lang="en-US" altLang="zh-CN" sz="1600" dirty="0" smtClean="0">
                <a:latin typeface="Segoe UI" pitchFamily="34" charset="0"/>
                <a:ea typeface="Segoe UI" pitchFamily="34" charset="0"/>
                <a:cs typeface="Segoe UI" pitchFamily="34" charset="0"/>
                <a:sym typeface="Wingdings" pitchFamily="2" charset="2"/>
              </a:rPr>
              <a:t>Report Designer / SSRS</a:t>
            </a:r>
          </a:p>
        </p:txBody>
      </p:sp>
      <p:sp>
        <p:nvSpPr>
          <p:cNvPr id="135" name="Rounded Rectangle 134"/>
          <p:cNvSpPr/>
          <p:nvPr/>
        </p:nvSpPr>
        <p:spPr bwMode="auto">
          <a:xfrm>
            <a:off x="5020634" y="5369782"/>
            <a:ext cx="2147558" cy="442674"/>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fontAlgn="base">
              <a:lnSpc>
                <a:spcPts val="2400"/>
              </a:lnSpc>
              <a:spcBef>
                <a:spcPts val="600"/>
              </a:spcBef>
              <a:spcAft>
                <a:spcPts val="800"/>
              </a:spcAft>
              <a:buClr>
                <a:schemeClr val="bg1"/>
              </a:buClr>
              <a:buSzPct val="100000"/>
            </a:pPr>
            <a:r>
              <a:rPr lang="en-US" altLang="zh-CN" sz="1600" b="1" dirty="0">
                <a:latin typeface="Segoe UI" pitchFamily="34" charset="0"/>
                <a:ea typeface="Segoe UI" pitchFamily="34" charset="0"/>
                <a:cs typeface="Segoe UI" pitchFamily="34" charset="0"/>
              </a:rPr>
              <a:t>Power Pivot</a:t>
            </a:r>
          </a:p>
        </p:txBody>
      </p:sp>
      <p:sp>
        <p:nvSpPr>
          <p:cNvPr id="170" name="Rectangle 169"/>
          <p:cNvSpPr/>
          <p:nvPr/>
        </p:nvSpPr>
        <p:spPr>
          <a:xfrm>
            <a:off x="1423495" y="3944788"/>
            <a:ext cx="3102610" cy="581826"/>
          </a:xfrm>
          <a:prstGeom prst="rect">
            <a:avLst/>
          </a:prstGeom>
        </p:spPr>
        <p:txBody>
          <a:bodyPr wrap="square">
            <a:spAutoFit/>
          </a:bodyPr>
          <a:lstStyle/>
          <a:p>
            <a:pPr>
              <a:lnSpc>
                <a:spcPts val="2000"/>
              </a:lnSpc>
              <a:spcBef>
                <a:spcPts val="600"/>
              </a:spcBef>
              <a:spcAft>
                <a:spcPts val="800"/>
              </a:spcAft>
              <a:buClr>
                <a:schemeClr val="bg1"/>
              </a:buClr>
              <a:buSzPct val="100000"/>
              <a:defRPr/>
            </a:pP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Report </a:t>
            </a:r>
            <a:b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b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Viewer Controls</a:t>
            </a:r>
          </a:p>
        </p:txBody>
      </p:sp>
      <p:sp>
        <p:nvSpPr>
          <p:cNvPr id="171" name="Rectangle 170"/>
          <p:cNvSpPr/>
          <p:nvPr/>
        </p:nvSpPr>
        <p:spPr>
          <a:xfrm>
            <a:off x="2256311" y="4684024"/>
            <a:ext cx="2977288" cy="581826"/>
          </a:xfrm>
          <a:prstGeom prst="rect">
            <a:avLst/>
          </a:prstGeom>
        </p:spPr>
        <p:txBody>
          <a:bodyPr wrap="square">
            <a:spAutoFit/>
          </a:bodyPr>
          <a:lstStyle/>
          <a:p>
            <a:pPr>
              <a:lnSpc>
                <a:spcPts val="2000"/>
              </a:lnSpc>
              <a:spcBef>
                <a:spcPts val="600"/>
              </a:spcBef>
              <a:spcAft>
                <a:spcPts val="800"/>
              </a:spcAft>
              <a:buClr>
                <a:schemeClr val="bg1"/>
              </a:buClr>
              <a:buSzPct val="100000"/>
              <a:defRPr/>
            </a:pP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Rich Design </a:t>
            </a:r>
            <a:b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b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Capabilities</a:t>
            </a:r>
          </a:p>
        </p:txBody>
      </p:sp>
      <p:sp>
        <p:nvSpPr>
          <p:cNvPr id="172" name="Rectangle 171"/>
          <p:cNvSpPr/>
          <p:nvPr/>
        </p:nvSpPr>
        <p:spPr>
          <a:xfrm>
            <a:off x="5116236" y="3083824"/>
            <a:ext cx="2054492" cy="605294"/>
          </a:xfrm>
          <a:prstGeom prst="rect">
            <a:avLst/>
          </a:prstGeom>
        </p:spPr>
        <p:txBody>
          <a:bodyPr wrap="square">
            <a:spAutoFit/>
          </a:bodyPr>
          <a:lstStyle/>
          <a:p>
            <a:pPr algn="ctr">
              <a:lnSpc>
                <a:spcPts val="2000"/>
              </a:lnSpc>
              <a:spcBef>
                <a:spcPts val="600"/>
              </a:spcBef>
              <a:spcAft>
                <a:spcPts val="800"/>
              </a:spcAft>
              <a:buClr>
                <a:schemeClr val="bg1"/>
              </a:buClr>
              <a:buSzPct val="100000"/>
              <a:defRPr/>
            </a:pPr>
            <a: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Productive</a:t>
            </a:r>
            <a:b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br>
            <a: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Authoring</a:t>
            </a:r>
            <a:endPar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endParaRPr>
          </a:p>
        </p:txBody>
      </p:sp>
      <p:sp>
        <p:nvSpPr>
          <p:cNvPr id="173" name="Rectangle 172"/>
          <p:cNvSpPr/>
          <p:nvPr/>
        </p:nvSpPr>
        <p:spPr>
          <a:xfrm>
            <a:off x="5728947" y="4590890"/>
            <a:ext cx="829073" cy="581826"/>
          </a:xfrm>
          <a:prstGeom prst="rect">
            <a:avLst/>
          </a:prstGeom>
        </p:spPr>
        <p:txBody>
          <a:bodyPr wrap="none">
            <a:spAutoFit/>
          </a:bodyPr>
          <a:lstStyle/>
          <a:p>
            <a:pPr algn="ctr">
              <a:lnSpc>
                <a:spcPts val="2000"/>
              </a:lnSpc>
              <a:spcBef>
                <a:spcPts val="600"/>
              </a:spcBef>
              <a:spcAft>
                <a:spcPts val="800"/>
              </a:spcAft>
              <a:buClr>
                <a:schemeClr val="bg1"/>
              </a:buClr>
              <a:buSzPct val="100000"/>
              <a:defRPr/>
            </a:pP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Flexible </a:t>
            </a:r>
            <a: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
            </a:r>
            <a:b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br>
            <a: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layout</a:t>
            </a:r>
            <a:endPar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endParaRPr>
          </a:p>
        </p:txBody>
      </p:sp>
      <p:sp>
        <p:nvSpPr>
          <p:cNvPr id="174" name="Rectangle 173"/>
          <p:cNvSpPr/>
          <p:nvPr/>
        </p:nvSpPr>
        <p:spPr>
          <a:xfrm>
            <a:off x="8337935" y="3944788"/>
            <a:ext cx="2251767" cy="581826"/>
          </a:xfrm>
          <a:prstGeom prst="rect">
            <a:avLst/>
          </a:prstGeom>
        </p:spPr>
        <p:txBody>
          <a:bodyPr wrap="square">
            <a:spAutoFit/>
          </a:bodyPr>
          <a:lstStyle/>
          <a:p>
            <a:pPr algn="r">
              <a:lnSpc>
                <a:spcPts val="2000"/>
              </a:lnSpc>
              <a:spcBef>
                <a:spcPts val="600"/>
              </a:spcBef>
              <a:spcAft>
                <a:spcPts val="800"/>
              </a:spcAft>
              <a:buClr>
                <a:schemeClr val="bg1"/>
              </a:buClr>
              <a:buSzPct val="100000"/>
              <a:defRPr/>
            </a:pP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Highly </a:t>
            </a:r>
            <a: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
            </a:r>
            <a:b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br>
            <a: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Interactive</a:t>
            </a:r>
            <a:endPar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endParaRPr>
          </a:p>
        </p:txBody>
      </p:sp>
      <p:sp>
        <p:nvSpPr>
          <p:cNvPr id="175" name="Rectangle 174"/>
          <p:cNvSpPr/>
          <p:nvPr/>
        </p:nvSpPr>
        <p:spPr>
          <a:xfrm>
            <a:off x="7880383" y="4668026"/>
            <a:ext cx="2078772" cy="581826"/>
          </a:xfrm>
          <a:prstGeom prst="rect">
            <a:avLst/>
          </a:prstGeom>
        </p:spPr>
        <p:txBody>
          <a:bodyPr wrap="square">
            <a:spAutoFit/>
          </a:bodyPr>
          <a:lstStyle/>
          <a:p>
            <a:pPr algn="r">
              <a:lnSpc>
                <a:spcPts val="2000"/>
              </a:lnSpc>
              <a:spcBef>
                <a:spcPts val="600"/>
              </a:spcBef>
              <a:spcAft>
                <a:spcPts val="800"/>
              </a:spcAft>
              <a:buClr>
                <a:schemeClr val="bg1"/>
              </a:buClr>
              <a:buSzPct val="100000"/>
              <a:defRPr/>
            </a:pP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Rich </a:t>
            </a:r>
            <a: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
            </a:r>
            <a:b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br>
            <a: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Presentation</a:t>
            </a:r>
            <a:endPar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endParaRPr>
          </a:p>
        </p:txBody>
      </p:sp>
      <p:sp>
        <p:nvSpPr>
          <p:cNvPr id="188" name="Rectangle 187"/>
          <p:cNvSpPr/>
          <p:nvPr/>
        </p:nvSpPr>
        <p:spPr>
          <a:xfrm rot="20573270">
            <a:off x="-73833" y="1035488"/>
            <a:ext cx="2315877" cy="400110"/>
          </a:xfrm>
          <a:prstGeom prst="rect">
            <a:avLst/>
          </a:prstGeom>
        </p:spPr>
        <p:txBody>
          <a:bodyPr wrap="square">
            <a:spAutoFit/>
          </a:bodyPr>
          <a:lstStyle/>
          <a:p>
            <a:pPr algn="ctr">
              <a:lnSpc>
                <a:spcPts val="2400"/>
              </a:lnSpc>
              <a:spcBef>
                <a:spcPts val="600"/>
              </a:spcBef>
              <a:spcAft>
                <a:spcPts val="800"/>
              </a:spcAft>
              <a:buClr>
                <a:schemeClr val="bg1"/>
              </a:buClr>
              <a:buSzPct val="100000"/>
              <a:defRPr/>
            </a:pPr>
            <a:r>
              <a:rPr lang="en-US" b="1" dirty="0" smtClean="0">
                <a:solidFill>
                  <a:schemeClr val="bg1"/>
                </a:solidFill>
                <a:effectLst>
                  <a:outerShdw blurRad="50800" dist="38100" dir="2700000" algn="tl" rotWithShape="0">
                    <a:prstClr val="black">
                      <a:alpha val="40000"/>
                    </a:prstClr>
                  </a:outerShdw>
                </a:effectLst>
                <a:latin typeface="Segoe UI Light" pitchFamily="34" charset="0"/>
                <a:ea typeface="Segoe UI" pitchFamily="34" charset="0"/>
                <a:cs typeface="Segoe UI" pitchFamily="34" charset="0"/>
                <a:sym typeface="Wingdings" pitchFamily="2" charset="2"/>
              </a:rPr>
              <a:t>Developers</a:t>
            </a:r>
          </a:p>
        </p:txBody>
      </p:sp>
      <p:pic>
        <p:nvPicPr>
          <p:cNvPr id="119" name="Picture 6" descr="\\eventsql\dvd\Online_ART\DVD_ART36\Artwork_Imagery\Brand Photos\Scenarios\FY08 Brand - Business\man windows laptop sitting desk casual copy.png"/>
          <p:cNvPicPr>
            <a:picLocks noChangeAspect="1" noChangeArrowheads="1"/>
          </p:cNvPicPr>
          <p:nvPr/>
        </p:nvPicPr>
        <p:blipFill>
          <a:blip r:embed="rId8" cstate="print"/>
          <a:srcRect/>
          <a:stretch>
            <a:fillRect/>
          </a:stretch>
        </p:blipFill>
        <p:spPr bwMode="auto">
          <a:xfrm>
            <a:off x="9533598" y="1336700"/>
            <a:ext cx="2417669" cy="2257078"/>
          </a:xfrm>
          <a:prstGeom prst="rect">
            <a:avLst/>
          </a:prstGeom>
          <a:noFill/>
          <a:effectLst>
            <a:softEdge rad="635000"/>
          </a:effectLst>
        </p:spPr>
      </p:pic>
      <p:sp>
        <p:nvSpPr>
          <p:cNvPr id="120" name="Rectangle 119"/>
          <p:cNvSpPr/>
          <p:nvPr/>
        </p:nvSpPr>
        <p:spPr>
          <a:xfrm>
            <a:off x="9402807" y="3083824"/>
            <a:ext cx="1978706" cy="581826"/>
          </a:xfrm>
          <a:prstGeom prst="rect">
            <a:avLst/>
          </a:prstGeom>
        </p:spPr>
        <p:txBody>
          <a:bodyPr wrap="square">
            <a:spAutoFit/>
          </a:bodyPr>
          <a:lstStyle/>
          <a:p>
            <a:pPr algn="r">
              <a:lnSpc>
                <a:spcPts val="2000"/>
              </a:lnSpc>
              <a:spcBef>
                <a:spcPts val="600"/>
              </a:spcBef>
              <a:spcAft>
                <a:spcPts val="800"/>
              </a:spcAft>
              <a:buClr>
                <a:schemeClr val="bg1"/>
              </a:buClr>
              <a:buSzPct val="100000"/>
              <a:defRPr/>
            </a:pP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Visual data </a:t>
            </a:r>
            <a:b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b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representation</a:t>
            </a:r>
          </a:p>
        </p:txBody>
      </p:sp>
      <p:sp>
        <p:nvSpPr>
          <p:cNvPr id="49" name="Rectangle 48"/>
          <p:cNvSpPr/>
          <p:nvPr/>
        </p:nvSpPr>
        <p:spPr>
          <a:xfrm rot="1097516">
            <a:off x="10051768" y="1067759"/>
            <a:ext cx="2315877" cy="400110"/>
          </a:xfrm>
          <a:prstGeom prst="rect">
            <a:avLst/>
          </a:prstGeom>
        </p:spPr>
        <p:txBody>
          <a:bodyPr wrap="square">
            <a:spAutoFit/>
          </a:bodyPr>
          <a:lstStyle/>
          <a:p>
            <a:pPr algn="ctr">
              <a:lnSpc>
                <a:spcPts val="2400"/>
              </a:lnSpc>
              <a:spcBef>
                <a:spcPts val="600"/>
              </a:spcBef>
              <a:spcAft>
                <a:spcPts val="800"/>
              </a:spcAft>
              <a:buClr>
                <a:schemeClr val="bg1"/>
              </a:buClr>
              <a:buSzPct val="100000"/>
              <a:defRPr/>
            </a:pPr>
            <a:r>
              <a:rPr lang="en-US" b="1" dirty="0" smtClean="0">
                <a:solidFill>
                  <a:schemeClr val="bg1"/>
                </a:solidFill>
                <a:effectLst>
                  <a:outerShdw blurRad="50800" dist="38100" dir="2700000" algn="tl" rotWithShape="0">
                    <a:prstClr val="black">
                      <a:alpha val="40000"/>
                    </a:prstClr>
                  </a:outerShdw>
                </a:effectLst>
                <a:latin typeface="Segoe UI Light" pitchFamily="34" charset="0"/>
                <a:ea typeface="Segoe UI" pitchFamily="34" charset="0"/>
                <a:cs typeface="Segoe UI" pitchFamily="34" charset="0"/>
                <a:sym typeface="Wingdings" pitchFamily="2" charset="2"/>
              </a:rPr>
              <a:t>End Users</a:t>
            </a:r>
            <a:endParaRPr lang="en-US" b="1" dirty="0">
              <a:solidFill>
                <a:schemeClr val="bg1"/>
              </a:solidFill>
              <a:effectLst>
                <a:outerShdw blurRad="50800" dist="38100" dir="2700000" algn="tl" rotWithShape="0">
                  <a:prstClr val="black">
                    <a:alpha val="40000"/>
                  </a:prstClr>
                </a:outerShdw>
              </a:effectLst>
              <a:latin typeface="Segoe UI Light" pitchFamily="34" charset="0"/>
              <a:ea typeface="Segoe UI" pitchFamily="34" charset="0"/>
              <a:cs typeface="Segoe UI" pitchFamily="34" charset="0"/>
              <a:sym typeface="Wingdings" pitchFamily="2" charset="2"/>
            </a:endParaRPr>
          </a:p>
        </p:txBody>
      </p:sp>
      <p:sp>
        <p:nvSpPr>
          <p:cNvPr id="54" name="Rectangle 53"/>
          <p:cNvSpPr/>
          <p:nvPr/>
        </p:nvSpPr>
        <p:spPr>
          <a:xfrm rot="472013">
            <a:off x="7028469" y="538518"/>
            <a:ext cx="2315877" cy="400110"/>
          </a:xfrm>
          <a:prstGeom prst="rect">
            <a:avLst/>
          </a:prstGeom>
        </p:spPr>
        <p:txBody>
          <a:bodyPr wrap="square">
            <a:spAutoFit/>
          </a:bodyPr>
          <a:lstStyle/>
          <a:p>
            <a:pPr algn="ctr">
              <a:lnSpc>
                <a:spcPts val="2400"/>
              </a:lnSpc>
              <a:spcBef>
                <a:spcPts val="600"/>
              </a:spcBef>
              <a:spcAft>
                <a:spcPts val="800"/>
              </a:spcAft>
              <a:buClr>
                <a:schemeClr val="bg1"/>
              </a:buClr>
              <a:buSzPct val="100000"/>
              <a:defRPr/>
            </a:pPr>
            <a:r>
              <a:rPr lang="en-US" b="1" dirty="0">
                <a:solidFill>
                  <a:schemeClr val="bg1"/>
                </a:solidFill>
                <a:effectLst>
                  <a:outerShdw blurRad="50800" dist="38100" dir="2700000" algn="tl" rotWithShape="0">
                    <a:prstClr val="black">
                      <a:alpha val="40000"/>
                    </a:prstClr>
                  </a:outerShdw>
                </a:effectLst>
                <a:latin typeface="Segoe UI Light" pitchFamily="34" charset="0"/>
                <a:ea typeface="Segoe UI" pitchFamily="34" charset="0"/>
                <a:cs typeface="Segoe UI" pitchFamily="34" charset="0"/>
                <a:sym typeface="Wingdings" pitchFamily="2" charset="2"/>
              </a:rPr>
              <a:t>Power Users</a:t>
            </a:r>
          </a:p>
        </p:txBody>
      </p:sp>
      <p:sp useBgFill="1">
        <p:nvSpPr>
          <p:cNvPr id="8" name="Rectangle 7"/>
          <p:cNvSpPr/>
          <p:nvPr/>
        </p:nvSpPr>
        <p:spPr bwMode="white">
          <a:xfrm>
            <a:off x="3257246" y="1144631"/>
            <a:ext cx="1686119" cy="4163242"/>
          </a:xfrm>
          <a:custGeom>
            <a:avLst/>
            <a:gdLst>
              <a:gd name="connsiteX0" fmla="*/ 0 w 133350"/>
              <a:gd name="connsiteY0" fmla="*/ 0 h 3867150"/>
              <a:gd name="connsiteX1" fmla="*/ 133350 w 133350"/>
              <a:gd name="connsiteY1" fmla="*/ 0 h 3867150"/>
              <a:gd name="connsiteX2" fmla="*/ 133350 w 133350"/>
              <a:gd name="connsiteY2" fmla="*/ 3867150 h 3867150"/>
              <a:gd name="connsiteX3" fmla="*/ 0 w 133350"/>
              <a:gd name="connsiteY3" fmla="*/ 3867150 h 3867150"/>
              <a:gd name="connsiteX4" fmla="*/ 0 w 133350"/>
              <a:gd name="connsiteY4" fmla="*/ 0 h 3867150"/>
              <a:gd name="connsiteX0" fmla="*/ 0 w 1143000"/>
              <a:gd name="connsiteY0" fmla="*/ 0 h 3867150"/>
              <a:gd name="connsiteX1" fmla="*/ 133350 w 1143000"/>
              <a:gd name="connsiteY1" fmla="*/ 0 h 3867150"/>
              <a:gd name="connsiteX2" fmla="*/ 1143000 w 1143000"/>
              <a:gd name="connsiteY2" fmla="*/ 3867150 h 3867150"/>
              <a:gd name="connsiteX3" fmla="*/ 0 w 1143000"/>
              <a:gd name="connsiteY3" fmla="*/ 3867150 h 3867150"/>
              <a:gd name="connsiteX4" fmla="*/ 0 w 1143000"/>
              <a:gd name="connsiteY4" fmla="*/ 0 h 3867150"/>
              <a:gd name="connsiteX0" fmla="*/ 0 w 1143000"/>
              <a:gd name="connsiteY0" fmla="*/ 0 h 3867150"/>
              <a:gd name="connsiteX1" fmla="*/ 133350 w 1143000"/>
              <a:gd name="connsiteY1" fmla="*/ 0 h 3867150"/>
              <a:gd name="connsiteX2" fmla="*/ 1143000 w 1143000"/>
              <a:gd name="connsiteY2" fmla="*/ 3867150 h 3867150"/>
              <a:gd name="connsiteX3" fmla="*/ 695325 w 1143000"/>
              <a:gd name="connsiteY3" fmla="*/ 3867150 h 3867150"/>
              <a:gd name="connsiteX4" fmla="*/ 0 w 1143000"/>
              <a:gd name="connsiteY4" fmla="*/ 0 h 3867150"/>
              <a:gd name="connsiteX0" fmla="*/ 0 w 1143000"/>
              <a:gd name="connsiteY0" fmla="*/ 0 h 3867150"/>
              <a:gd name="connsiteX1" fmla="*/ 609600 w 1143000"/>
              <a:gd name="connsiteY1" fmla="*/ 2028825 h 3867150"/>
              <a:gd name="connsiteX2" fmla="*/ 1143000 w 1143000"/>
              <a:gd name="connsiteY2" fmla="*/ 3867150 h 3867150"/>
              <a:gd name="connsiteX3" fmla="*/ 695325 w 1143000"/>
              <a:gd name="connsiteY3" fmla="*/ 3867150 h 3867150"/>
              <a:gd name="connsiteX4" fmla="*/ 0 w 1143000"/>
              <a:gd name="connsiteY4" fmla="*/ 0 h 3867150"/>
              <a:gd name="connsiteX0" fmla="*/ 0 w 1543594"/>
              <a:gd name="connsiteY0" fmla="*/ 0 h 4032613"/>
              <a:gd name="connsiteX1" fmla="*/ 1010194 w 1543594"/>
              <a:gd name="connsiteY1" fmla="*/ 2194288 h 4032613"/>
              <a:gd name="connsiteX2" fmla="*/ 1543594 w 1543594"/>
              <a:gd name="connsiteY2" fmla="*/ 4032613 h 4032613"/>
              <a:gd name="connsiteX3" fmla="*/ 1095919 w 1543594"/>
              <a:gd name="connsiteY3" fmla="*/ 4032613 h 4032613"/>
              <a:gd name="connsiteX4" fmla="*/ 0 w 1543594"/>
              <a:gd name="connsiteY4" fmla="*/ 0 h 4032613"/>
              <a:gd name="connsiteX0" fmla="*/ 0 w 1543594"/>
              <a:gd name="connsiteY0" fmla="*/ 0 h 4032613"/>
              <a:gd name="connsiteX1" fmla="*/ 870857 w 1543594"/>
              <a:gd name="connsiteY1" fmla="*/ 2298791 h 4032613"/>
              <a:gd name="connsiteX2" fmla="*/ 1543594 w 1543594"/>
              <a:gd name="connsiteY2" fmla="*/ 4032613 h 4032613"/>
              <a:gd name="connsiteX3" fmla="*/ 1095919 w 1543594"/>
              <a:gd name="connsiteY3" fmla="*/ 4032613 h 4032613"/>
              <a:gd name="connsiteX4" fmla="*/ 0 w 1543594"/>
              <a:gd name="connsiteY4" fmla="*/ 0 h 4032613"/>
              <a:gd name="connsiteX0" fmla="*/ 0 w 1613262"/>
              <a:gd name="connsiteY0" fmla="*/ 0 h 4032613"/>
              <a:gd name="connsiteX1" fmla="*/ 940525 w 1613262"/>
              <a:gd name="connsiteY1" fmla="*/ 2298791 h 4032613"/>
              <a:gd name="connsiteX2" fmla="*/ 1613262 w 1613262"/>
              <a:gd name="connsiteY2" fmla="*/ 4032613 h 4032613"/>
              <a:gd name="connsiteX3" fmla="*/ 1165587 w 1613262"/>
              <a:gd name="connsiteY3" fmla="*/ 4032613 h 4032613"/>
              <a:gd name="connsiteX4" fmla="*/ 0 w 1613262"/>
              <a:gd name="connsiteY4" fmla="*/ 0 h 4032613"/>
              <a:gd name="connsiteX0" fmla="*/ 0 w 1613262"/>
              <a:gd name="connsiteY0" fmla="*/ 0 h 4032613"/>
              <a:gd name="connsiteX1" fmla="*/ 949233 w 1613262"/>
              <a:gd name="connsiteY1" fmla="*/ 2377168 h 4032613"/>
              <a:gd name="connsiteX2" fmla="*/ 1613262 w 1613262"/>
              <a:gd name="connsiteY2" fmla="*/ 4032613 h 4032613"/>
              <a:gd name="connsiteX3" fmla="*/ 1165587 w 1613262"/>
              <a:gd name="connsiteY3" fmla="*/ 4032613 h 4032613"/>
              <a:gd name="connsiteX4" fmla="*/ 0 w 1613262"/>
              <a:gd name="connsiteY4" fmla="*/ 0 h 4032613"/>
              <a:gd name="connsiteX0" fmla="*/ 0 w 1264919"/>
              <a:gd name="connsiteY0" fmla="*/ 0 h 4163242"/>
              <a:gd name="connsiteX1" fmla="*/ 600890 w 1264919"/>
              <a:gd name="connsiteY1" fmla="*/ 2507797 h 4163242"/>
              <a:gd name="connsiteX2" fmla="*/ 1264919 w 1264919"/>
              <a:gd name="connsiteY2" fmla="*/ 4163242 h 4163242"/>
              <a:gd name="connsiteX3" fmla="*/ 817244 w 1264919"/>
              <a:gd name="connsiteY3" fmla="*/ 4163242 h 4163242"/>
              <a:gd name="connsiteX4" fmla="*/ 0 w 1264919"/>
              <a:gd name="connsiteY4" fmla="*/ 0 h 4163242"/>
              <a:gd name="connsiteX0" fmla="*/ 0 w 1264919"/>
              <a:gd name="connsiteY0" fmla="*/ 0 h 4163242"/>
              <a:gd name="connsiteX1" fmla="*/ 766353 w 1264919"/>
              <a:gd name="connsiteY1" fmla="*/ 2472962 h 4163242"/>
              <a:gd name="connsiteX2" fmla="*/ 1264919 w 1264919"/>
              <a:gd name="connsiteY2" fmla="*/ 4163242 h 4163242"/>
              <a:gd name="connsiteX3" fmla="*/ 817244 w 1264919"/>
              <a:gd name="connsiteY3" fmla="*/ 4163242 h 4163242"/>
              <a:gd name="connsiteX4" fmla="*/ 0 w 1264919"/>
              <a:gd name="connsiteY4" fmla="*/ 0 h 4163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19" h="4163242">
                <a:moveTo>
                  <a:pt x="0" y="0"/>
                </a:moveTo>
                <a:lnTo>
                  <a:pt x="766353" y="2472962"/>
                </a:lnTo>
                <a:lnTo>
                  <a:pt x="1264919" y="4163242"/>
                </a:lnTo>
                <a:lnTo>
                  <a:pt x="817244" y="4163242"/>
                </a:lnTo>
                <a:lnTo>
                  <a:pt x="0" y="0"/>
                </a:lnTo>
                <a:close/>
              </a:path>
            </a:pathLst>
          </a:custGeom>
          <a:blipFill dpi="0" rotWithShape="0">
            <a:blip r:embed="rId9">
              <a:lum/>
            </a:blip>
            <a:srcRect/>
            <a:stretch>
              <a:fillRect l="-1950000" t="-30049" r="-4807143" b="-47291"/>
            </a:stretch>
          </a:blipFill>
          <a:ln>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solidFill>
                <a:schemeClr val="bg1"/>
              </a:solidFill>
              <a:effectLst>
                <a:outerShdw blurRad="38100" dist="38100" dir="2700000" algn="tl">
                  <a:srgbClr val="000000">
                    <a:alpha val="43137"/>
                  </a:srgbClr>
                </a:outerShdw>
              </a:effectLst>
              <a:latin typeface="Segoe" pitchFamily="34" charset="0"/>
            </a:endParaRPr>
          </a:p>
        </p:txBody>
      </p:sp>
      <p:sp>
        <p:nvSpPr>
          <p:cNvPr id="189" name="Rectangle 188"/>
          <p:cNvSpPr/>
          <p:nvPr/>
        </p:nvSpPr>
        <p:spPr>
          <a:xfrm rot="21192675">
            <a:off x="2926538" y="530953"/>
            <a:ext cx="2315877" cy="400110"/>
          </a:xfrm>
          <a:prstGeom prst="rect">
            <a:avLst/>
          </a:prstGeom>
        </p:spPr>
        <p:txBody>
          <a:bodyPr wrap="square">
            <a:spAutoFit/>
          </a:bodyPr>
          <a:lstStyle/>
          <a:p>
            <a:pPr algn="ctr">
              <a:lnSpc>
                <a:spcPts val="2400"/>
              </a:lnSpc>
              <a:spcBef>
                <a:spcPts val="600"/>
              </a:spcBef>
              <a:spcAft>
                <a:spcPts val="800"/>
              </a:spcAft>
              <a:buClr>
                <a:schemeClr val="bg1"/>
              </a:buClr>
              <a:buSzPct val="100000"/>
              <a:defRPr/>
            </a:pPr>
            <a:r>
              <a:rPr lang="en-US" b="1" dirty="0">
                <a:solidFill>
                  <a:schemeClr val="bg1"/>
                </a:solidFill>
                <a:effectLst>
                  <a:outerShdw blurRad="50800" dist="38100" dir="2700000" algn="tl" rotWithShape="0">
                    <a:prstClr val="black">
                      <a:alpha val="40000"/>
                    </a:prstClr>
                  </a:outerShdw>
                </a:effectLst>
                <a:latin typeface="Segoe UI Light" pitchFamily="34" charset="0"/>
                <a:ea typeface="Segoe UI" pitchFamily="34" charset="0"/>
                <a:cs typeface="Segoe UI" pitchFamily="34" charset="0"/>
                <a:sym typeface="Wingdings" pitchFamily="2" charset="2"/>
              </a:rPr>
              <a:t>IT Pros</a:t>
            </a:r>
          </a:p>
        </p:txBody>
      </p:sp>
      <p:sp useBgFill="1">
        <p:nvSpPr>
          <p:cNvPr id="37" name="Rectangle 7"/>
          <p:cNvSpPr/>
          <p:nvPr/>
        </p:nvSpPr>
        <p:spPr bwMode="white">
          <a:xfrm flipH="1">
            <a:off x="7273753" y="1144631"/>
            <a:ext cx="1686119" cy="4163242"/>
          </a:xfrm>
          <a:custGeom>
            <a:avLst/>
            <a:gdLst>
              <a:gd name="connsiteX0" fmla="*/ 0 w 133350"/>
              <a:gd name="connsiteY0" fmla="*/ 0 h 3867150"/>
              <a:gd name="connsiteX1" fmla="*/ 133350 w 133350"/>
              <a:gd name="connsiteY1" fmla="*/ 0 h 3867150"/>
              <a:gd name="connsiteX2" fmla="*/ 133350 w 133350"/>
              <a:gd name="connsiteY2" fmla="*/ 3867150 h 3867150"/>
              <a:gd name="connsiteX3" fmla="*/ 0 w 133350"/>
              <a:gd name="connsiteY3" fmla="*/ 3867150 h 3867150"/>
              <a:gd name="connsiteX4" fmla="*/ 0 w 133350"/>
              <a:gd name="connsiteY4" fmla="*/ 0 h 3867150"/>
              <a:gd name="connsiteX0" fmla="*/ 0 w 1143000"/>
              <a:gd name="connsiteY0" fmla="*/ 0 h 3867150"/>
              <a:gd name="connsiteX1" fmla="*/ 133350 w 1143000"/>
              <a:gd name="connsiteY1" fmla="*/ 0 h 3867150"/>
              <a:gd name="connsiteX2" fmla="*/ 1143000 w 1143000"/>
              <a:gd name="connsiteY2" fmla="*/ 3867150 h 3867150"/>
              <a:gd name="connsiteX3" fmla="*/ 0 w 1143000"/>
              <a:gd name="connsiteY3" fmla="*/ 3867150 h 3867150"/>
              <a:gd name="connsiteX4" fmla="*/ 0 w 1143000"/>
              <a:gd name="connsiteY4" fmla="*/ 0 h 3867150"/>
              <a:gd name="connsiteX0" fmla="*/ 0 w 1143000"/>
              <a:gd name="connsiteY0" fmla="*/ 0 h 3867150"/>
              <a:gd name="connsiteX1" fmla="*/ 133350 w 1143000"/>
              <a:gd name="connsiteY1" fmla="*/ 0 h 3867150"/>
              <a:gd name="connsiteX2" fmla="*/ 1143000 w 1143000"/>
              <a:gd name="connsiteY2" fmla="*/ 3867150 h 3867150"/>
              <a:gd name="connsiteX3" fmla="*/ 695325 w 1143000"/>
              <a:gd name="connsiteY3" fmla="*/ 3867150 h 3867150"/>
              <a:gd name="connsiteX4" fmla="*/ 0 w 1143000"/>
              <a:gd name="connsiteY4" fmla="*/ 0 h 3867150"/>
              <a:gd name="connsiteX0" fmla="*/ 0 w 1143000"/>
              <a:gd name="connsiteY0" fmla="*/ 0 h 3867150"/>
              <a:gd name="connsiteX1" fmla="*/ 609600 w 1143000"/>
              <a:gd name="connsiteY1" fmla="*/ 2028825 h 3867150"/>
              <a:gd name="connsiteX2" fmla="*/ 1143000 w 1143000"/>
              <a:gd name="connsiteY2" fmla="*/ 3867150 h 3867150"/>
              <a:gd name="connsiteX3" fmla="*/ 695325 w 1143000"/>
              <a:gd name="connsiteY3" fmla="*/ 3867150 h 3867150"/>
              <a:gd name="connsiteX4" fmla="*/ 0 w 1143000"/>
              <a:gd name="connsiteY4" fmla="*/ 0 h 3867150"/>
              <a:gd name="connsiteX0" fmla="*/ 0 w 1543594"/>
              <a:gd name="connsiteY0" fmla="*/ 0 h 4032613"/>
              <a:gd name="connsiteX1" fmla="*/ 1010194 w 1543594"/>
              <a:gd name="connsiteY1" fmla="*/ 2194288 h 4032613"/>
              <a:gd name="connsiteX2" fmla="*/ 1543594 w 1543594"/>
              <a:gd name="connsiteY2" fmla="*/ 4032613 h 4032613"/>
              <a:gd name="connsiteX3" fmla="*/ 1095919 w 1543594"/>
              <a:gd name="connsiteY3" fmla="*/ 4032613 h 4032613"/>
              <a:gd name="connsiteX4" fmla="*/ 0 w 1543594"/>
              <a:gd name="connsiteY4" fmla="*/ 0 h 4032613"/>
              <a:gd name="connsiteX0" fmla="*/ 0 w 1543594"/>
              <a:gd name="connsiteY0" fmla="*/ 0 h 4032613"/>
              <a:gd name="connsiteX1" fmla="*/ 870857 w 1543594"/>
              <a:gd name="connsiteY1" fmla="*/ 2298791 h 4032613"/>
              <a:gd name="connsiteX2" fmla="*/ 1543594 w 1543594"/>
              <a:gd name="connsiteY2" fmla="*/ 4032613 h 4032613"/>
              <a:gd name="connsiteX3" fmla="*/ 1095919 w 1543594"/>
              <a:gd name="connsiteY3" fmla="*/ 4032613 h 4032613"/>
              <a:gd name="connsiteX4" fmla="*/ 0 w 1543594"/>
              <a:gd name="connsiteY4" fmla="*/ 0 h 4032613"/>
              <a:gd name="connsiteX0" fmla="*/ 0 w 1613262"/>
              <a:gd name="connsiteY0" fmla="*/ 0 h 4032613"/>
              <a:gd name="connsiteX1" fmla="*/ 940525 w 1613262"/>
              <a:gd name="connsiteY1" fmla="*/ 2298791 h 4032613"/>
              <a:gd name="connsiteX2" fmla="*/ 1613262 w 1613262"/>
              <a:gd name="connsiteY2" fmla="*/ 4032613 h 4032613"/>
              <a:gd name="connsiteX3" fmla="*/ 1165587 w 1613262"/>
              <a:gd name="connsiteY3" fmla="*/ 4032613 h 4032613"/>
              <a:gd name="connsiteX4" fmla="*/ 0 w 1613262"/>
              <a:gd name="connsiteY4" fmla="*/ 0 h 4032613"/>
              <a:gd name="connsiteX0" fmla="*/ 0 w 1613262"/>
              <a:gd name="connsiteY0" fmla="*/ 0 h 4032613"/>
              <a:gd name="connsiteX1" fmla="*/ 949233 w 1613262"/>
              <a:gd name="connsiteY1" fmla="*/ 2377168 h 4032613"/>
              <a:gd name="connsiteX2" fmla="*/ 1613262 w 1613262"/>
              <a:gd name="connsiteY2" fmla="*/ 4032613 h 4032613"/>
              <a:gd name="connsiteX3" fmla="*/ 1165587 w 1613262"/>
              <a:gd name="connsiteY3" fmla="*/ 4032613 h 4032613"/>
              <a:gd name="connsiteX4" fmla="*/ 0 w 1613262"/>
              <a:gd name="connsiteY4" fmla="*/ 0 h 4032613"/>
              <a:gd name="connsiteX0" fmla="*/ 0 w 1264919"/>
              <a:gd name="connsiteY0" fmla="*/ 0 h 4163242"/>
              <a:gd name="connsiteX1" fmla="*/ 600890 w 1264919"/>
              <a:gd name="connsiteY1" fmla="*/ 2507797 h 4163242"/>
              <a:gd name="connsiteX2" fmla="*/ 1264919 w 1264919"/>
              <a:gd name="connsiteY2" fmla="*/ 4163242 h 4163242"/>
              <a:gd name="connsiteX3" fmla="*/ 817244 w 1264919"/>
              <a:gd name="connsiteY3" fmla="*/ 4163242 h 4163242"/>
              <a:gd name="connsiteX4" fmla="*/ 0 w 1264919"/>
              <a:gd name="connsiteY4" fmla="*/ 0 h 4163242"/>
              <a:gd name="connsiteX0" fmla="*/ 0 w 1264919"/>
              <a:gd name="connsiteY0" fmla="*/ 0 h 4163242"/>
              <a:gd name="connsiteX1" fmla="*/ 766353 w 1264919"/>
              <a:gd name="connsiteY1" fmla="*/ 2472962 h 4163242"/>
              <a:gd name="connsiteX2" fmla="*/ 1264919 w 1264919"/>
              <a:gd name="connsiteY2" fmla="*/ 4163242 h 4163242"/>
              <a:gd name="connsiteX3" fmla="*/ 817244 w 1264919"/>
              <a:gd name="connsiteY3" fmla="*/ 4163242 h 4163242"/>
              <a:gd name="connsiteX4" fmla="*/ 0 w 1264919"/>
              <a:gd name="connsiteY4" fmla="*/ 0 h 4163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19" h="4163242">
                <a:moveTo>
                  <a:pt x="0" y="0"/>
                </a:moveTo>
                <a:lnTo>
                  <a:pt x="766353" y="2472962"/>
                </a:lnTo>
                <a:lnTo>
                  <a:pt x="1264919" y="4163242"/>
                </a:lnTo>
                <a:lnTo>
                  <a:pt x="817244" y="4163242"/>
                </a:lnTo>
                <a:lnTo>
                  <a:pt x="0" y="0"/>
                </a:lnTo>
                <a:close/>
              </a:path>
            </a:pathLst>
          </a:custGeom>
          <a:blipFill dpi="0" rotWithShape="0">
            <a:blip r:embed="rId9">
              <a:lum/>
            </a:blip>
            <a:srcRect/>
            <a:stretch>
              <a:fillRect l="-1950000" t="-30049" r="-4807143" b="-47291"/>
            </a:stretch>
          </a:blipFill>
          <a:ln>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solidFill>
                <a:schemeClr val="bg1"/>
              </a:solidFill>
              <a:effectLst>
                <a:outerShdw blurRad="38100" dist="38100" dir="2700000" algn="tl">
                  <a:srgbClr val="000000">
                    <a:alpha val="43137"/>
                  </a:srgbClr>
                </a:outerShdw>
              </a:effectLst>
              <a:latin typeface="Segoe" pitchFamily="34" charset="0"/>
            </a:endParaRPr>
          </a:p>
        </p:txBody>
      </p:sp>
      <p:sp>
        <p:nvSpPr>
          <p:cNvPr id="36" name="Left-Right Arrow 35"/>
          <p:cNvSpPr/>
          <p:nvPr/>
        </p:nvSpPr>
        <p:spPr bwMode="auto">
          <a:xfrm>
            <a:off x="1269670" y="5934076"/>
            <a:ext cx="9712969" cy="923925"/>
          </a:xfrm>
          <a:prstGeom prst="leftRightArrow">
            <a:avLst/>
          </a:prstGeom>
          <a:gradFill>
            <a:gsLst>
              <a:gs pos="0">
                <a:schemeClr val="accent1">
                  <a:lumMod val="75000"/>
                </a:schemeClr>
              </a:gs>
              <a:gs pos="80000">
                <a:schemeClr val="accent1">
                  <a:lumMod val="50000"/>
                </a:schemeClr>
              </a:gs>
              <a:gs pos="100000">
                <a:schemeClr val="accent1">
                  <a:lumMod val="60000"/>
                  <a:lumOff val="40000"/>
                </a:schemeClr>
              </a:gs>
            </a:gsLst>
          </a:gra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solidFill>
                <a:schemeClr val="bg1"/>
              </a:solidFill>
              <a:effectLst>
                <a:outerShdw blurRad="38100" dist="38100" dir="2700000" algn="tl">
                  <a:srgbClr val="000000">
                    <a:alpha val="43137"/>
                  </a:srgbClr>
                </a:outerShdw>
              </a:effectLst>
              <a:latin typeface="Segoe UI Light" pitchFamily="34" charset="0"/>
            </a:endParaRPr>
          </a:p>
        </p:txBody>
      </p:sp>
      <p:sp>
        <p:nvSpPr>
          <p:cNvPr id="38" name="Rectangle 37"/>
          <p:cNvSpPr/>
          <p:nvPr/>
        </p:nvSpPr>
        <p:spPr>
          <a:xfrm>
            <a:off x="1834095" y="6215032"/>
            <a:ext cx="8648521" cy="400110"/>
          </a:xfrm>
          <a:prstGeom prst="rect">
            <a:avLst/>
          </a:prstGeom>
        </p:spPr>
        <p:txBody>
          <a:bodyPr wrap="none">
            <a:spAutoFit/>
          </a:bodyPr>
          <a:lstStyle/>
          <a:p>
            <a:pPr algn="ctr">
              <a:lnSpc>
                <a:spcPts val="2400"/>
              </a:lnSpc>
              <a:spcBef>
                <a:spcPts val="600"/>
              </a:spcBef>
              <a:spcAft>
                <a:spcPts val="800"/>
              </a:spcAft>
              <a:buClr>
                <a:schemeClr val="bg1"/>
              </a:buClr>
              <a:buSzPct val="100000"/>
              <a:defRPr/>
            </a:pPr>
            <a:r>
              <a:rPr lang="en-US" b="1" dirty="0" smtClean="0">
                <a:solidFill>
                  <a:schemeClr val="bg1"/>
                </a:solidFill>
                <a:latin typeface="Segoe UI Light" pitchFamily="34" charset="0"/>
                <a:ea typeface="Segoe UI" pitchFamily="34" charset="0"/>
                <a:cs typeface="Segoe UI" pitchFamily="34" charset="0"/>
                <a:sym typeface="Wingdings" pitchFamily="2" charset="2"/>
              </a:rPr>
              <a:t>Embedded	</a:t>
            </a:r>
            <a:r>
              <a:rPr lang="en-US" b="1" dirty="0">
                <a:solidFill>
                  <a:schemeClr val="bg1"/>
                </a:solidFill>
                <a:latin typeface="Segoe UI Light" pitchFamily="34" charset="0"/>
                <a:ea typeface="Segoe UI" pitchFamily="34" charset="0"/>
                <a:cs typeface="Segoe UI" pitchFamily="34" charset="0"/>
                <a:sym typeface="Wingdings" pitchFamily="2" charset="2"/>
              </a:rPr>
              <a:t>	</a:t>
            </a:r>
            <a:r>
              <a:rPr lang="en-US" b="1" dirty="0" smtClean="0">
                <a:solidFill>
                  <a:schemeClr val="bg1"/>
                </a:solidFill>
                <a:latin typeface="Segoe UI Light" pitchFamily="34" charset="0"/>
                <a:ea typeface="Segoe UI" pitchFamily="34" charset="0"/>
                <a:cs typeface="Segoe UI" pitchFamily="34" charset="0"/>
                <a:sym typeface="Wingdings" pitchFamily="2" charset="2"/>
              </a:rPr>
              <a:t>Operational			Business</a:t>
            </a:r>
            <a:endParaRPr lang="en-US" b="1" dirty="0">
              <a:solidFill>
                <a:schemeClr val="bg1"/>
              </a:solidFill>
              <a:latin typeface="Segoe UI Light" pitchFamily="34" charset="0"/>
              <a:ea typeface="Segoe UI" pitchFamily="34" charset="0"/>
              <a:cs typeface="Segoe UI" pitchFamily="34" charset="0"/>
              <a:sym typeface="Wingdings" pitchFamily="2" charset="2"/>
            </a:endParaRPr>
          </a:p>
        </p:txBody>
      </p:sp>
      <p:sp>
        <p:nvSpPr>
          <p:cNvPr id="39" name="Rounded Rectangle 38"/>
          <p:cNvSpPr/>
          <p:nvPr/>
        </p:nvSpPr>
        <p:spPr bwMode="auto">
          <a:xfrm>
            <a:off x="8072648" y="5357970"/>
            <a:ext cx="2147558" cy="442674"/>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fontAlgn="base">
              <a:lnSpc>
                <a:spcPts val="2400"/>
              </a:lnSpc>
              <a:spcBef>
                <a:spcPts val="600"/>
              </a:spcBef>
              <a:spcAft>
                <a:spcPts val="800"/>
              </a:spcAft>
              <a:buClr>
                <a:schemeClr val="bg1"/>
              </a:buClr>
              <a:buSzPct val="100000"/>
            </a:pPr>
            <a:r>
              <a:rPr lang="en-US" altLang="zh-CN" sz="1600" b="1" dirty="0">
                <a:latin typeface="Segoe UI" pitchFamily="34" charset="0"/>
                <a:ea typeface="Segoe UI" pitchFamily="34" charset="0"/>
                <a:cs typeface="Segoe UI" pitchFamily="34" charset="0"/>
              </a:rPr>
              <a:t>Power </a:t>
            </a:r>
            <a:r>
              <a:rPr lang="en-US" altLang="zh-CN" sz="1600" b="1" dirty="0" smtClean="0">
                <a:latin typeface="Segoe UI" pitchFamily="34" charset="0"/>
                <a:ea typeface="Segoe UI" pitchFamily="34" charset="0"/>
                <a:cs typeface="Segoe UI" pitchFamily="34" charset="0"/>
              </a:rPr>
              <a:t>View</a:t>
            </a:r>
          </a:p>
        </p:txBody>
      </p:sp>
    </p:spTree>
    <p:extLst>
      <p:ext uri="{BB962C8B-B14F-4D97-AF65-F5344CB8AC3E}">
        <p14:creationId xmlns:p14="http://schemas.microsoft.com/office/powerpoint/2010/main" val="13666123"/>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3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veisxzfJYUCUQBitYy3hB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C6VZ6svsXk2y28RopqPmB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spjXi6R4skSwNSKiueV6b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jgZ.62VvpUmVMsRHEIZg8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_9ISUvNEokWloNzSLMXyh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k6XV3Lq7_E2ZBOlrDMxx5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qqgKffwgKEe.IOU0a9gCc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LEEFeAKBFkak57XeDaqbdA"/>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OGJ7MjNkFEmDf8VxD02DT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OGJ7MjNkFEmDf8VxD02DT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OGJ7MjNkFEmDf8VxD02DT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KTrvBJHcm0qaqvOjGdyzk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CjiEb15nz0CaGFTr5w_OJ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EA10KVeLXkqPCqJCiSUEV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xuGYgz1P10GGnt5K3.TuSA"/>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PmEF12m_1EG3AOfPKYbcp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V.oeb7uUEkuEP3OYBrlwU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Nysgs_Cy8UilOdEE8PKnd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2nPs9NSIyEqMy9zM4boxc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81M3fwBGeUuIffVacxwER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lnOhiHvo3062v6YoMnjRy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XYNipQr6i0yFC29IXBOQO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Se4csatpU02b50BR8la6p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UqgHeLwI4k67hNHB1eupC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6Tv7py11WUaFWF9wF_TuFw"/>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Props1.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3.xml><?xml version="1.0" encoding="utf-8"?>
<ds:datastoreItem xmlns:ds="http://schemas.openxmlformats.org/officeDocument/2006/customXml" ds:itemID="{69B2F97D-0457-4986-9734-D03EB073C5EA}">
  <ds:schemaRefs>
    <ds:schemaRef ds:uri="http://schemas.microsoft.com/office/2006/metadata/properties"/>
    <ds:schemaRef ds:uri="http://purl.org/dc/elements/1.1/"/>
    <ds:schemaRef ds:uri="http://www.w3.org/XML/1998/namespace"/>
    <ds:schemaRef ds:uri="http://schemas.microsoft.com/office/infopath/2007/PartnerControls"/>
    <ds:schemaRef ds:uri="http://schemas.openxmlformats.org/package/2006/metadata/core-properties"/>
    <ds:schemaRef ds:uri="http://schemas.microsoft.com/office/2006/documentManagement/types"/>
    <ds:schemaRef ds:uri="http://purl.org/dc/dcmitype/"/>
    <ds:schemaRef ds:uri="230e9df3-be65-4c73-a93b-d1236ebd677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4883</TotalTime>
  <Words>1354</Words>
  <Application>Microsoft Office PowerPoint</Application>
  <PresentationFormat>自定义</PresentationFormat>
  <Paragraphs>206</Paragraphs>
  <Slides>28</Slides>
  <Notes>17</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28</vt:i4>
      </vt:variant>
    </vt:vector>
  </HeadingPairs>
  <TitlesOfParts>
    <vt:vector size="36" baseType="lpstr">
      <vt:lpstr>Arial</vt:lpstr>
      <vt:lpstr>Segoe</vt:lpstr>
      <vt:lpstr>Segoe Light</vt:lpstr>
      <vt:lpstr>Segoe UI</vt:lpstr>
      <vt:lpstr>Segoe UI Light</vt:lpstr>
      <vt:lpstr>Wingdings</vt:lpstr>
      <vt:lpstr>1_MS1444_Windows Azure Template 16x9_r08a</vt:lpstr>
      <vt:lpstr>think-cell Slide</vt:lpstr>
      <vt:lpstr>Excel Power Tools</vt:lpstr>
      <vt:lpstr>Excel Power Tools</vt:lpstr>
      <vt:lpstr>Agenda</vt:lpstr>
      <vt:lpstr>PowerPoint 演示文稿</vt:lpstr>
      <vt:lpstr>What is PowerPivot?</vt:lpstr>
      <vt:lpstr>PowerPivot Versions</vt:lpstr>
      <vt:lpstr>What is Power View?</vt:lpstr>
      <vt:lpstr>SharePoint Architecture</vt:lpstr>
      <vt:lpstr>PowerPoint 演示文稿</vt:lpstr>
      <vt:lpstr>PowerPivot, Power View Demo</vt:lpstr>
      <vt:lpstr>Current State of the Art</vt:lpstr>
      <vt:lpstr>The Data tab – the old way</vt:lpstr>
      <vt:lpstr>PowerPoint 演示文稿</vt:lpstr>
      <vt:lpstr>Why Power Query?</vt:lpstr>
      <vt:lpstr>Connecting Excel and Hadoop on Microsoft Azure</vt:lpstr>
      <vt:lpstr>Microsoft Big Data Solution</vt:lpstr>
      <vt:lpstr>PowerMap</vt:lpstr>
      <vt:lpstr>PowerPoint 演示文稿</vt:lpstr>
      <vt:lpstr>PowerPoint 演示文稿</vt:lpstr>
      <vt:lpstr>Features</vt:lpstr>
      <vt:lpstr>PowerPoint 演示文稿</vt:lpstr>
      <vt:lpstr>PowerPoint 演示文稿</vt:lpstr>
      <vt:lpstr>Layerscape Resources</vt:lpstr>
      <vt:lpstr>PowerPoint 演示文稿</vt:lpstr>
      <vt:lpstr>Connecting Python and Excel</vt:lpstr>
      <vt:lpstr>References</vt:lpstr>
      <vt:lpstr>Excel Power Tools</vt:lpstr>
      <vt:lpstr>PowerPoint 演示文稿</vt:lpstr>
    </vt:vector>
  </TitlesOfParts>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Hadoop In Windows Azure</dc:title>
  <dc:subject>Windows Azure</dc:subject>
  <dc:creator>wenmingy</dc:creator>
  <dc:description>In this presentation you'll better understand the role of Big Data in the cloud and how Windows Azure &amp; Hadoop work together.
by wenmingy</dc:description>
  <cp:lastModifiedBy>Junsheng Hao</cp:lastModifiedBy>
  <cp:revision>426</cp:revision>
  <cp:lastPrinted>2011-10-11T14:25:22Z</cp:lastPrinted>
  <dcterms:created xsi:type="dcterms:W3CDTF">2011-03-29T16:07:22Z</dcterms:created>
  <dcterms:modified xsi:type="dcterms:W3CDTF">2014-04-21T11:43:06Z</dcterms:modified>
  <cp:version>1.0.0</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